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2" r:id="rId27"/>
    <p:sldId id="283" r:id="rId28"/>
    <p:sldId id="284" r:id="rId29"/>
    <p:sldId id="280"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59" d="100"/>
          <a:sy n="59" d="100"/>
        </p:scale>
        <p:origin x="89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DITI C" userId="ca66be236001ce79" providerId="LiveId" clId="{A704148D-9827-4D3B-8E16-540E870484E4}"/>
    <pc:docChg chg="undo redo custSel addSld delSld modSld">
      <pc:chgData name="ADITI C" userId="ca66be236001ce79" providerId="LiveId" clId="{A704148D-9827-4D3B-8E16-540E870484E4}" dt="2024-04-21T07:10:14.399" v="5946" actId="14100"/>
      <pc:docMkLst>
        <pc:docMk/>
      </pc:docMkLst>
      <pc:sldChg chg="modSp mod">
        <pc:chgData name="ADITI C" userId="ca66be236001ce79" providerId="LiveId" clId="{A704148D-9827-4D3B-8E16-540E870484E4}" dt="2024-04-20T19:47:32.099" v="5350" actId="20577"/>
        <pc:sldMkLst>
          <pc:docMk/>
          <pc:sldMk cId="2588658844" sldId="256"/>
        </pc:sldMkLst>
        <pc:spChg chg="mod">
          <ac:chgData name="ADITI C" userId="ca66be236001ce79" providerId="LiveId" clId="{A704148D-9827-4D3B-8E16-540E870484E4}" dt="2024-04-20T19:47:32.099" v="5350" actId="20577"/>
          <ac:spMkLst>
            <pc:docMk/>
            <pc:sldMk cId="2588658844" sldId="256"/>
            <ac:spMk id="2" creationId="{8BA726A5-237B-5DE1-B52C-3AE83C8C0CB1}"/>
          </ac:spMkLst>
        </pc:spChg>
        <pc:spChg chg="mod">
          <ac:chgData name="ADITI C" userId="ca66be236001ce79" providerId="LiveId" clId="{A704148D-9827-4D3B-8E16-540E870484E4}" dt="2024-04-20T19:47:23.689" v="5349" actId="1036"/>
          <ac:spMkLst>
            <pc:docMk/>
            <pc:sldMk cId="2588658844" sldId="256"/>
            <ac:spMk id="3" creationId="{3C54AE60-810E-3CC4-224A-9277924FEF7A}"/>
          </ac:spMkLst>
        </pc:spChg>
      </pc:sldChg>
      <pc:sldChg chg="modSp mod">
        <pc:chgData name="ADITI C" userId="ca66be236001ce79" providerId="LiveId" clId="{A704148D-9827-4D3B-8E16-540E870484E4}" dt="2024-04-20T19:48:22.354" v="5417" actId="27636"/>
        <pc:sldMkLst>
          <pc:docMk/>
          <pc:sldMk cId="370133379" sldId="257"/>
        </pc:sldMkLst>
        <pc:spChg chg="mod">
          <ac:chgData name="ADITI C" userId="ca66be236001ce79" providerId="LiveId" clId="{A704148D-9827-4D3B-8E16-540E870484E4}" dt="2024-04-20T19:48:22.354" v="5417" actId="27636"/>
          <ac:spMkLst>
            <pc:docMk/>
            <pc:sldMk cId="370133379" sldId="257"/>
            <ac:spMk id="2" creationId="{4307D678-3112-FED7-3DED-05F5C286F15C}"/>
          </ac:spMkLst>
        </pc:spChg>
      </pc:sldChg>
      <pc:sldChg chg="modSp new mod">
        <pc:chgData name="ADITI C" userId="ca66be236001ce79" providerId="LiveId" clId="{A704148D-9827-4D3B-8E16-540E870484E4}" dt="2024-04-20T07:29:00.068" v="1059" actId="20577"/>
        <pc:sldMkLst>
          <pc:docMk/>
          <pc:sldMk cId="3225895892" sldId="258"/>
        </pc:sldMkLst>
        <pc:spChg chg="mod">
          <ac:chgData name="ADITI C" userId="ca66be236001ce79" providerId="LiveId" clId="{A704148D-9827-4D3B-8E16-540E870484E4}" dt="2024-04-20T07:29:00.068" v="1059" actId="20577"/>
          <ac:spMkLst>
            <pc:docMk/>
            <pc:sldMk cId="3225895892" sldId="258"/>
            <ac:spMk id="2" creationId="{491D8DD8-BE1A-B5F5-F3E4-64E887C5C7C7}"/>
          </ac:spMkLst>
        </pc:spChg>
        <pc:spChg chg="mod">
          <ac:chgData name="ADITI C" userId="ca66be236001ce79" providerId="LiveId" clId="{A704148D-9827-4D3B-8E16-540E870484E4}" dt="2024-04-20T07:06:05.534" v="404" actId="20577"/>
          <ac:spMkLst>
            <pc:docMk/>
            <pc:sldMk cId="3225895892" sldId="258"/>
            <ac:spMk id="3" creationId="{040CB9CF-1BB6-039B-C907-9CC9F07CAD2C}"/>
          </ac:spMkLst>
        </pc:spChg>
      </pc:sldChg>
      <pc:sldChg chg="modSp add mod">
        <pc:chgData name="ADITI C" userId="ca66be236001ce79" providerId="LiveId" clId="{A704148D-9827-4D3B-8E16-540E870484E4}" dt="2024-04-20T07:51:10.890" v="1453" actId="115"/>
        <pc:sldMkLst>
          <pc:docMk/>
          <pc:sldMk cId="2932819773" sldId="259"/>
        </pc:sldMkLst>
        <pc:spChg chg="mod">
          <ac:chgData name="ADITI C" userId="ca66be236001ce79" providerId="LiveId" clId="{A704148D-9827-4D3B-8E16-540E870484E4}" dt="2024-04-20T07:51:10.890" v="1453" actId="115"/>
          <ac:spMkLst>
            <pc:docMk/>
            <pc:sldMk cId="2932819773" sldId="259"/>
            <ac:spMk id="2" creationId="{491D8DD8-BE1A-B5F5-F3E4-64E887C5C7C7}"/>
          </ac:spMkLst>
        </pc:spChg>
      </pc:sldChg>
      <pc:sldChg chg="modSp add mod">
        <pc:chgData name="ADITI C" userId="ca66be236001ce79" providerId="LiveId" clId="{A704148D-9827-4D3B-8E16-540E870484E4}" dt="2024-04-20T07:53:57.439" v="1486" actId="20577"/>
        <pc:sldMkLst>
          <pc:docMk/>
          <pc:sldMk cId="2977436691" sldId="260"/>
        </pc:sldMkLst>
        <pc:spChg chg="mod">
          <ac:chgData name="ADITI C" userId="ca66be236001ce79" providerId="LiveId" clId="{A704148D-9827-4D3B-8E16-540E870484E4}" dt="2024-04-20T07:53:57.439" v="1486" actId="20577"/>
          <ac:spMkLst>
            <pc:docMk/>
            <pc:sldMk cId="2977436691" sldId="260"/>
            <ac:spMk id="2" creationId="{491D8DD8-BE1A-B5F5-F3E4-64E887C5C7C7}"/>
          </ac:spMkLst>
        </pc:spChg>
        <pc:spChg chg="mod">
          <ac:chgData name="ADITI C" userId="ca66be236001ce79" providerId="LiveId" clId="{A704148D-9827-4D3B-8E16-540E870484E4}" dt="2024-04-20T07:38:58.782" v="1111" actId="20577"/>
          <ac:spMkLst>
            <pc:docMk/>
            <pc:sldMk cId="2977436691" sldId="260"/>
            <ac:spMk id="3" creationId="{040CB9CF-1BB6-039B-C907-9CC9F07CAD2C}"/>
          </ac:spMkLst>
        </pc:spChg>
      </pc:sldChg>
      <pc:sldChg chg="modSp add mod">
        <pc:chgData name="ADITI C" userId="ca66be236001ce79" providerId="LiveId" clId="{A704148D-9827-4D3B-8E16-540E870484E4}" dt="2024-04-20T08:46:00.732" v="1634" actId="114"/>
        <pc:sldMkLst>
          <pc:docMk/>
          <pc:sldMk cId="620476562" sldId="261"/>
        </pc:sldMkLst>
        <pc:spChg chg="mod">
          <ac:chgData name="ADITI C" userId="ca66be236001ce79" providerId="LiveId" clId="{A704148D-9827-4D3B-8E16-540E870484E4}" dt="2024-04-20T08:46:00.732" v="1634" actId="114"/>
          <ac:spMkLst>
            <pc:docMk/>
            <pc:sldMk cId="620476562" sldId="261"/>
            <ac:spMk id="2" creationId="{491D8DD8-BE1A-B5F5-F3E4-64E887C5C7C7}"/>
          </ac:spMkLst>
        </pc:spChg>
      </pc:sldChg>
      <pc:sldChg chg="modSp add mod">
        <pc:chgData name="ADITI C" userId="ca66be236001ce79" providerId="LiveId" clId="{A704148D-9827-4D3B-8E16-540E870484E4}" dt="2024-04-20T13:42:33.718" v="2056" actId="27636"/>
        <pc:sldMkLst>
          <pc:docMk/>
          <pc:sldMk cId="1150421493" sldId="262"/>
        </pc:sldMkLst>
        <pc:spChg chg="mod">
          <ac:chgData name="ADITI C" userId="ca66be236001ce79" providerId="LiveId" clId="{A704148D-9827-4D3B-8E16-540E870484E4}" dt="2024-04-20T13:42:33.718" v="2056" actId="27636"/>
          <ac:spMkLst>
            <pc:docMk/>
            <pc:sldMk cId="1150421493" sldId="262"/>
            <ac:spMk id="2" creationId="{491D8DD8-BE1A-B5F5-F3E4-64E887C5C7C7}"/>
          </ac:spMkLst>
        </pc:spChg>
        <pc:spChg chg="mod">
          <ac:chgData name="ADITI C" userId="ca66be236001ce79" providerId="LiveId" clId="{A704148D-9827-4D3B-8E16-540E870484E4}" dt="2024-04-20T08:44:40.320" v="1614" actId="20577"/>
          <ac:spMkLst>
            <pc:docMk/>
            <pc:sldMk cId="1150421493" sldId="262"/>
            <ac:spMk id="3" creationId="{040CB9CF-1BB6-039B-C907-9CC9F07CAD2C}"/>
          </ac:spMkLst>
        </pc:spChg>
      </pc:sldChg>
      <pc:sldChg chg="modSp add mod">
        <pc:chgData name="ADITI C" userId="ca66be236001ce79" providerId="LiveId" clId="{A704148D-9827-4D3B-8E16-540E870484E4}" dt="2024-04-20T14:46:22.434" v="2598" actId="20577"/>
        <pc:sldMkLst>
          <pc:docMk/>
          <pc:sldMk cId="2246300406" sldId="263"/>
        </pc:sldMkLst>
        <pc:spChg chg="mod">
          <ac:chgData name="ADITI C" userId="ca66be236001ce79" providerId="LiveId" clId="{A704148D-9827-4D3B-8E16-540E870484E4}" dt="2024-04-20T13:47:59.167" v="2242" actId="255"/>
          <ac:spMkLst>
            <pc:docMk/>
            <pc:sldMk cId="2246300406" sldId="263"/>
            <ac:spMk id="2" creationId="{491D8DD8-BE1A-B5F5-F3E4-64E887C5C7C7}"/>
          </ac:spMkLst>
        </pc:spChg>
        <pc:spChg chg="mod">
          <ac:chgData name="ADITI C" userId="ca66be236001ce79" providerId="LiveId" clId="{A704148D-9827-4D3B-8E16-540E870484E4}" dt="2024-04-20T14:46:22.434" v="2598" actId="20577"/>
          <ac:spMkLst>
            <pc:docMk/>
            <pc:sldMk cId="2246300406" sldId="263"/>
            <ac:spMk id="3" creationId="{040CB9CF-1BB6-039B-C907-9CC9F07CAD2C}"/>
          </ac:spMkLst>
        </pc:spChg>
      </pc:sldChg>
      <pc:sldChg chg="modSp new mod">
        <pc:chgData name="ADITI C" userId="ca66be236001ce79" providerId="LiveId" clId="{A704148D-9827-4D3B-8E16-540E870484E4}" dt="2024-04-20T14:46:28.794" v="2599"/>
        <pc:sldMkLst>
          <pc:docMk/>
          <pc:sldMk cId="804951493" sldId="264"/>
        </pc:sldMkLst>
        <pc:spChg chg="mod">
          <ac:chgData name="ADITI C" userId="ca66be236001ce79" providerId="LiveId" clId="{A704148D-9827-4D3B-8E16-540E870484E4}" dt="2024-04-20T13:48:52.659" v="2277" actId="20577"/>
          <ac:spMkLst>
            <pc:docMk/>
            <pc:sldMk cId="804951493" sldId="264"/>
            <ac:spMk id="2" creationId="{D4B3B123-5B6F-CD29-8C1A-626ACAAA9682}"/>
          </ac:spMkLst>
        </pc:spChg>
        <pc:spChg chg="mod">
          <ac:chgData name="ADITI C" userId="ca66be236001ce79" providerId="LiveId" clId="{A704148D-9827-4D3B-8E16-540E870484E4}" dt="2024-04-20T14:46:28.794" v="2599"/>
          <ac:spMkLst>
            <pc:docMk/>
            <pc:sldMk cId="804951493" sldId="264"/>
            <ac:spMk id="3" creationId="{17A15A71-C1CD-3E17-5E65-522252D0F8D8}"/>
          </ac:spMkLst>
        </pc:spChg>
      </pc:sldChg>
      <pc:sldChg chg="modSp add mod">
        <pc:chgData name="ADITI C" userId="ca66be236001ce79" providerId="LiveId" clId="{A704148D-9827-4D3B-8E16-540E870484E4}" dt="2024-04-20T18:01:37.214" v="3586" actId="20577"/>
        <pc:sldMkLst>
          <pc:docMk/>
          <pc:sldMk cId="1583027698" sldId="265"/>
        </pc:sldMkLst>
        <pc:spChg chg="mod">
          <ac:chgData name="ADITI C" userId="ca66be236001ce79" providerId="LiveId" clId="{A704148D-9827-4D3B-8E16-540E870484E4}" dt="2024-04-20T18:01:37.214" v="3586" actId="20577"/>
          <ac:spMkLst>
            <pc:docMk/>
            <pc:sldMk cId="1583027698" sldId="265"/>
            <ac:spMk id="2" creationId="{D4B3B123-5B6F-CD29-8C1A-626ACAAA9682}"/>
          </ac:spMkLst>
        </pc:spChg>
        <pc:spChg chg="mod">
          <ac:chgData name="ADITI C" userId="ca66be236001ce79" providerId="LiveId" clId="{A704148D-9827-4D3B-8E16-540E870484E4}" dt="2024-04-20T14:46:31.580" v="2600"/>
          <ac:spMkLst>
            <pc:docMk/>
            <pc:sldMk cId="1583027698" sldId="265"/>
            <ac:spMk id="3" creationId="{17A15A71-C1CD-3E17-5E65-522252D0F8D8}"/>
          </ac:spMkLst>
        </pc:spChg>
      </pc:sldChg>
      <pc:sldChg chg="modSp add mod">
        <pc:chgData name="ADITI C" userId="ca66be236001ce79" providerId="LiveId" clId="{A704148D-9827-4D3B-8E16-540E870484E4}" dt="2024-04-20T18:55:33.257" v="4489" actId="113"/>
        <pc:sldMkLst>
          <pc:docMk/>
          <pc:sldMk cId="1847712344" sldId="266"/>
        </pc:sldMkLst>
        <pc:spChg chg="mod">
          <ac:chgData name="ADITI C" userId="ca66be236001ce79" providerId="LiveId" clId="{A704148D-9827-4D3B-8E16-540E870484E4}" dt="2024-04-20T18:55:33.257" v="4489" actId="113"/>
          <ac:spMkLst>
            <pc:docMk/>
            <pc:sldMk cId="1847712344" sldId="266"/>
            <ac:spMk id="2" creationId="{D4B3B123-5B6F-CD29-8C1A-626ACAAA9682}"/>
          </ac:spMkLst>
        </pc:spChg>
        <pc:spChg chg="mod">
          <ac:chgData name="ADITI C" userId="ca66be236001ce79" providerId="LiveId" clId="{A704148D-9827-4D3B-8E16-540E870484E4}" dt="2024-04-20T15:00:03.780" v="2875" actId="20577"/>
          <ac:spMkLst>
            <pc:docMk/>
            <pc:sldMk cId="1847712344" sldId="266"/>
            <ac:spMk id="3" creationId="{17A15A71-C1CD-3E17-5E65-522252D0F8D8}"/>
          </ac:spMkLst>
        </pc:spChg>
      </pc:sldChg>
      <pc:sldChg chg="modSp add mod">
        <pc:chgData name="ADITI C" userId="ca66be236001ce79" providerId="LiveId" clId="{A704148D-9827-4D3B-8E16-540E870484E4}" dt="2024-04-20T18:22:57.241" v="3721" actId="123"/>
        <pc:sldMkLst>
          <pc:docMk/>
          <pc:sldMk cId="2782667025" sldId="267"/>
        </pc:sldMkLst>
        <pc:spChg chg="mod">
          <ac:chgData name="ADITI C" userId="ca66be236001ce79" providerId="LiveId" clId="{A704148D-9827-4D3B-8E16-540E870484E4}" dt="2024-04-20T18:22:57.241" v="3721" actId="123"/>
          <ac:spMkLst>
            <pc:docMk/>
            <pc:sldMk cId="2782667025" sldId="267"/>
            <ac:spMk id="2" creationId="{D4B3B123-5B6F-CD29-8C1A-626ACAAA9682}"/>
          </ac:spMkLst>
        </pc:spChg>
        <pc:spChg chg="mod">
          <ac:chgData name="ADITI C" userId="ca66be236001ce79" providerId="LiveId" clId="{A704148D-9827-4D3B-8E16-540E870484E4}" dt="2024-04-20T15:00:10.258" v="2877"/>
          <ac:spMkLst>
            <pc:docMk/>
            <pc:sldMk cId="2782667025" sldId="267"/>
            <ac:spMk id="3" creationId="{17A15A71-C1CD-3E17-5E65-522252D0F8D8}"/>
          </ac:spMkLst>
        </pc:spChg>
      </pc:sldChg>
      <pc:sldChg chg="modSp add mod">
        <pc:chgData name="ADITI C" userId="ca66be236001ce79" providerId="LiveId" clId="{A704148D-9827-4D3B-8E16-540E870484E4}" dt="2024-04-20T18:22:11.901" v="3707" actId="20577"/>
        <pc:sldMkLst>
          <pc:docMk/>
          <pc:sldMk cId="3993507132" sldId="268"/>
        </pc:sldMkLst>
        <pc:spChg chg="mod">
          <ac:chgData name="ADITI C" userId="ca66be236001ce79" providerId="LiveId" clId="{A704148D-9827-4D3B-8E16-540E870484E4}" dt="2024-04-20T18:22:11.901" v="3707" actId="20577"/>
          <ac:spMkLst>
            <pc:docMk/>
            <pc:sldMk cId="3993507132" sldId="268"/>
            <ac:spMk id="2" creationId="{D4B3B123-5B6F-CD29-8C1A-626ACAAA9682}"/>
          </ac:spMkLst>
        </pc:spChg>
      </pc:sldChg>
      <pc:sldChg chg="modSp add mod">
        <pc:chgData name="ADITI C" userId="ca66be236001ce79" providerId="LiveId" clId="{A704148D-9827-4D3B-8E16-540E870484E4}" dt="2024-04-20T18:27:48.351" v="3899" actId="20577"/>
        <pc:sldMkLst>
          <pc:docMk/>
          <pc:sldMk cId="3158368317" sldId="269"/>
        </pc:sldMkLst>
        <pc:spChg chg="mod">
          <ac:chgData name="ADITI C" userId="ca66be236001ce79" providerId="LiveId" clId="{A704148D-9827-4D3B-8E16-540E870484E4}" dt="2024-04-20T18:27:48.351" v="3899" actId="20577"/>
          <ac:spMkLst>
            <pc:docMk/>
            <pc:sldMk cId="3158368317" sldId="269"/>
            <ac:spMk id="2" creationId="{D4B3B123-5B6F-CD29-8C1A-626ACAAA9682}"/>
          </ac:spMkLst>
        </pc:spChg>
      </pc:sldChg>
      <pc:sldChg chg="modSp add mod">
        <pc:chgData name="ADITI C" userId="ca66be236001ce79" providerId="LiveId" clId="{A704148D-9827-4D3B-8E16-540E870484E4}" dt="2024-04-20T18:33:57.250" v="4140" actId="113"/>
        <pc:sldMkLst>
          <pc:docMk/>
          <pc:sldMk cId="1482491117" sldId="270"/>
        </pc:sldMkLst>
        <pc:spChg chg="mod">
          <ac:chgData name="ADITI C" userId="ca66be236001ce79" providerId="LiveId" clId="{A704148D-9827-4D3B-8E16-540E870484E4}" dt="2024-04-20T18:33:57.250" v="4140" actId="113"/>
          <ac:spMkLst>
            <pc:docMk/>
            <pc:sldMk cId="1482491117" sldId="270"/>
            <ac:spMk id="2" creationId="{D4B3B123-5B6F-CD29-8C1A-626ACAAA9682}"/>
          </ac:spMkLst>
        </pc:spChg>
      </pc:sldChg>
      <pc:sldChg chg="modSp add mod">
        <pc:chgData name="ADITI C" userId="ca66be236001ce79" providerId="LiveId" clId="{A704148D-9827-4D3B-8E16-540E870484E4}" dt="2024-04-20T18:45:17.784" v="4216" actId="2711"/>
        <pc:sldMkLst>
          <pc:docMk/>
          <pc:sldMk cId="1609478075" sldId="271"/>
        </pc:sldMkLst>
        <pc:spChg chg="mod">
          <ac:chgData name="ADITI C" userId="ca66be236001ce79" providerId="LiveId" clId="{A704148D-9827-4D3B-8E16-540E870484E4}" dt="2024-04-20T18:45:17.784" v="4216" actId="2711"/>
          <ac:spMkLst>
            <pc:docMk/>
            <pc:sldMk cId="1609478075" sldId="271"/>
            <ac:spMk id="2" creationId="{D4B3B123-5B6F-CD29-8C1A-626ACAAA9682}"/>
          </ac:spMkLst>
        </pc:spChg>
      </pc:sldChg>
      <pc:sldChg chg="modSp add mod">
        <pc:chgData name="ADITI C" userId="ca66be236001ce79" providerId="LiveId" clId="{A704148D-9827-4D3B-8E16-540E870484E4}" dt="2024-04-20T18:49:57.690" v="4400" actId="255"/>
        <pc:sldMkLst>
          <pc:docMk/>
          <pc:sldMk cId="3875563941" sldId="272"/>
        </pc:sldMkLst>
        <pc:spChg chg="mod">
          <ac:chgData name="ADITI C" userId="ca66be236001ce79" providerId="LiveId" clId="{A704148D-9827-4D3B-8E16-540E870484E4}" dt="2024-04-20T18:49:57.690" v="4400" actId="255"/>
          <ac:spMkLst>
            <pc:docMk/>
            <pc:sldMk cId="3875563941" sldId="272"/>
            <ac:spMk id="2" creationId="{D4B3B123-5B6F-CD29-8C1A-626ACAAA9682}"/>
          </ac:spMkLst>
        </pc:spChg>
      </pc:sldChg>
      <pc:sldChg chg="modSp add mod">
        <pc:chgData name="ADITI C" userId="ca66be236001ce79" providerId="LiveId" clId="{A704148D-9827-4D3B-8E16-540E870484E4}" dt="2024-04-20T19:22:19.625" v="4903" actId="20577"/>
        <pc:sldMkLst>
          <pc:docMk/>
          <pc:sldMk cId="3035851095" sldId="273"/>
        </pc:sldMkLst>
        <pc:spChg chg="mod">
          <ac:chgData name="ADITI C" userId="ca66be236001ce79" providerId="LiveId" clId="{A704148D-9827-4D3B-8E16-540E870484E4}" dt="2024-04-20T19:17:35.736" v="4753" actId="20577"/>
          <ac:spMkLst>
            <pc:docMk/>
            <pc:sldMk cId="3035851095" sldId="273"/>
            <ac:spMk id="2" creationId="{D4B3B123-5B6F-CD29-8C1A-626ACAAA9682}"/>
          </ac:spMkLst>
        </pc:spChg>
        <pc:spChg chg="mod">
          <ac:chgData name="ADITI C" userId="ca66be236001ce79" providerId="LiveId" clId="{A704148D-9827-4D3B-8E16-540E870484E4}" dt="2024-04-20T19:22:19.625" v="4903" actId="20577"/>
          <ac:spMkLst>
            <pc:docMk/>
            <pc:sldMk cId="3035851095" sldId="273"/>
            <ac:spMk id="3" creationId="{17A15A71-C1CD-3E17-5E65-522252D0F8D8}"/>
          </ac:spMkLst>
        </pc:spChg>
      </pc:sldChg>
      <pc:sldChg chg="modSp add mod">
        <pc:chgData name="ADITI C" userId="ca66be236001ce79" providerId="LiveId" clId="{A704148D-9827-4D3B-8E16-540E870484E4}" dt="2024-04-21T07:08:59.748" v="5938" actId="207"/>
        <pc:sldMkLst>
          <pc:docMk/>
          <pc:sldMk cId="2263358403" sldId="274"/>
        </pc:sldMkLst>
        <pc:spChg chg="mod">
          <ac:chgData name="ADITI C" userId="ca66be236001ce79" providerId="LiveId" clId="{A704148D-9827-4D3B-8E16-540E870484E4}" dt="2024-04-21T07:08:59.748" v="5938" actId="207"/>
          <ac:spMkLst>
            <pc:docMk/>
            <pc:sldMk cId="2263358403" sldId="274"/>
            <ac:spMk id="2" creationId="{D4B3B123-5B6F-CD29-8C1A-626ACAAA9682}"/>
          </ac:spMkLst>
        </pc:spChg>
        <pc:spChg chg="mod">
          <ac:chgData name="ADITI C" userId="ca66be236001ce79" providerId="LiveId" clId="{A704148D-9827-4D3B-8E16-540E870484E4}" dt="2024-04-20T19:22:25.665" v="4904"/>
          <ac:spMkLst>
            <pc:docMk/>
            <pc:sldMk cId="2263358403" sldId="274"/>
            <ac:spMk id="3" creationId="{17A15A71-C1CD-3E17-5E65-522252D0F8D8}"/>
          </ac:spMkLst>
        </pc:spChg>
      </pc:sldChg>
      <pc:sldChg chg="modSp add mod">
        <pc:chgData name="ADITI C" userId="ca66be236001ce79" providerId="LiveId" clId="{A704148D-9827-4D3B-8E16-540E870484E4}" dt="2024-04-20T19:25:38.082" v="4947" actId="20577"/>
        <pc:sldMkLst>
          <pc:docMk/>
          <pc:sldMk cId="1634280725" sldId="275"/>
        </pc:sldMkLst>
        <pc:spChg chg="mod">
          <ac:chgData name="ADITI C" userId="ca66be236001ce79" providerId="LiveId" clId="{A704148D-9827-4D3B-8E16-540E870484E4}" dt="2024-04-20T19:25:38.082" v="4947" actId="20577"/>
          <ac:spMkLst>
            <pc:docMk/>
            <pc:sldMk cId="1634280725" sldId="275"/>
            <ac:spMk id="2" creationId="{D4B3B123-5B6F-CD29-8C1A-626ACAAA9682}"/>
          </ac:spMkLst>
        </pc:spChg>
        <pc:spChg chg="mod">
          <ac:chgData name="ADITI C" userId="ca66be236001ce79" providerId="LiveId" clId="{A704148D-9827-4D3B-8E16-540E870484E4}" dt="2024-04-20T19:22:28.592" v="4905"/>
          <ac:spMkLst>
            <pc:docMk/>
            <pc:sldMk cId="1634280725" sldId="275"/>
            <ac:spMk id="3" creationId="{17A15A71-C1CD-3E17-5E65-522252D0F8D8}"/>
          </ac:spMkLst>
        </pc:spChg>
      </pc:sldChg>
      <pc:sldChg chg="modSp add mod">
        <pc:chgData name="ADITI C" userId="ca66be236001ce79" providerId="LiveId" clId="{A704148D-9827-4D3B-8E16-540E870484E4}" dt="2024-04-21T07:09:26.154" v="5939" actId="255"/>
        <pc:sldMkLst>
          <pc:docMk/>
          <pc:sldMk cId="1350736392" sldId="276"/>
        </pc:sldMkLst>
        <pc:spChg chg="mod">
          <ac:chgData name="ADITI C" userId="ca66be236001ce79" providerId="LiveId" clId="{A704148D-9827-4D3B-8E16-540E870484E4}" dt="2024-04-21T07:09:26.154" v="5939" actId="255"/>
          <ac:spMkLst>
            <pc:docMk/>
            <pc:sldMk cId="1350736392" sldId="276"/>
            <ac:spMk id="2" creationId="{D4B3B123-5B6F-CD29-8C1A-626ACAAA9682}"/>
          </ac:spMkLst>
        </pc:spChg>
        <pc:spChg chg="mod">
          <ac:chgData name="ADITI C" userId="ca66be236001ce79" providerId="LiveId" clId="{A704148D-9827-4D3B-8E16-540E870484E4}" dt="2024-04-20T19:26:36.333" v="5025" actId="20577"/>
          <ac:spMkLst>
            <pc:docMk/>
            <pc:sldMk cId="1350736392" sldId="276"/>
            <ac:spMk id="3" creationId="{17A15A71-C1CD-3E17-5E65-522252D0F8D8}"/>
          </ac:spMkLst>
        </pc:spChg>
      </pc:sldChg>
      <pc:sldChg chg="add del">
        <pc:chgData name="ADITI C" userId="ca66be236001ce79" providerId="LiveId" clId="{A704148D-9827-4D3B-8E16-540E870484E4}" dt="2024-04-20T19:22:53.371" v="4907" actId="47"/>
        <pc:sldMkLst>
          <pc:docMk/>
          <pc:sldMk cId="3029928445" sldId="276"/>
        </pc:sldMkLst>
      </pc:sldChg>
      <pc:sldChg chg="modSp add mod">
        <pc:chgData name="ADITI C" userId="ca66be236001ce79" providerId="LiveId" clId="{A704148D-9827-4D3B-8E16-540E870484E4}" dt="2024-04-21T07:09:39.994" v="5942" actId="207"/>
        <pc:sldMkLst>
          <pc:docMk/>
          <pc:sldMk cId="3075975993" sldId="277"/>
        </pc:sldMkLst>
        <pc:spChg chg="mod">
          <ac:chgData name="ADITI C" userId="ca66be236001ce79" providerId="LiveId" clId="{A704148D-9827-4D3B-8E16-540E870484E4}" dt="2024-04-21T07:09:39.994" v="5942" actId="207"/>
          <ac:spMkLst>
            <pc:docMk/>
            <pc:sldMk cId="3075975993" sldId="277"/>
            <ac:spMk id="2" creationId="{D4B3B123-5B6F-CD29-8C1A-626ACAAA9682}"/>
          </ac:spMkLst>
        </pc:spChg>
      </pc:sldChg>
      <pc:sldChg chg="modSp add mod">
        <pc:chgData name="ADITI C" userId="ca66be236001ce79" providerId="LiveId" clId="{A704148D-9827-4D3B-8E16-540E870484E4}" dt="2024-04-20T19:43:36.710" v="5277" actId="20577"/>
        <pc:sldMkLst>
          <pc:docMk/>
          <pc:sldMk cId="1002715931" sldId="278"/>
        </pc:sldMkLst>
        <pc:spChg chg="mod">
          <ac:chgData name="ADITI C" userId="ca66be236001ce79" providerId="LiveId" clId="{A704148D-9827-4D3B-8E16-540E870484E4}" dt="2024-04-20T19:43:36.710" v="5277" actId="20577"/>
          <ac:spMkLst>
            <pc:docMk/>
            <pc:sldMk cId="1002715931" sldId="278"/>
            <ac:spMk id="2" creationId="{D4B3B123-5B6F-CD29-8C1A-626ACAAA9682}"/>
          </ac:spMkLst>
        </pc:spChg>
      </pc:sldChg>
      <pc:sldChg chg="modSp add mod">
        <pc:chgData name="ADITI C" userId="ca66be236001ce79" providerId="LiveId" clId="{A704148D-9827-4D3B-8E16-540E870484E4}" dt="2024-04-21T06:58:41.734" v="5610" actId="14100"/>
        <pc:sldMkLst>
          <pc:docMk/>
          <pc:sldMk cId="91714620" sldId="279"/>
        </pc:sldMkLst>
        <pc:spChg chg="mod">
          <ac:chgData name="ADITI C" userId="ca66be236001ce79" providerId="LiveId" clId="{A704148D-9827-4D3B-8E16-540E870484E4}" dt="2024-04-21T06:58:41.734" v="5610" actId="14100"/>
          <ac:spMkLst>
            <pc:docMk/>
            <pc:sldMk cId="91714620" sldId="279"/>
            <ac:spMk id="2" creationId="{D4B3B123-5B6F-CD29-8C1A-626ACAAA9682}"/>
          </ac:spMkLst>
        </pc:spChg>
      </pc:sldChg>
      <pc:sldChg chg="addSp delSp modSp new mod modClrScheme chgLayout">
        <pc:chgData name="ADITI C" userId="ca66be236001ce79" providerId="LiveId" clId="{A704148D-9827-4D3B-8E16-540E870484E4}" dt="2024-04-20T19:46:58.413" v="5328" actId="478"/>
        <pc:sldMkLst>
          <pc:docMk/>
          <pc:sldMk cId="354205517" sldId="280"/>
        </pc:sldMkLst>
        <pc:spChg chg="del mod ord">
          <ac:chgData name="ADITI C" userId="ca66be236001ce79" providerId="LiveId" clId="{A704148D-9827-4D3B-8E16-540E870484E4}" dt="2024-04-20T19:46:50.086" v="5317" actId="700"/>
          <ac:spMkLst>
            <pc:docMk/>
            <pc:sldMk cId="354205517" sldId="280"/>
            <ac:spMk id="2" creationId="{B34E3627-2E6D-CE6A-CE70-F98355822A17}"/>
          </ac:spMkLst>
        </pc:spChg>
        <pc:spChg chg="del mod ord">
          <ac:chgData name="ADITI C" userId="ca66be236001ce79" providerId="LiveId" clId="{A704148D-9827-4D3B-8E16-540E870484E4}" dt="2024-04-20T19:46:50.086" v="5317" actId="700"/>
          <ac:spMkLst>
            <pc:docMk/>
            <pc:sldMk cId="354205517" sldId="280"/>
            <ac:spMk id="3" creationId="{24FFCF7B-67F7-8FF6-42A4-18203F87066F}"/>
          </ac:spMkLst>
        </pc:spChg>
        <pc:spChg chg="add mod ord">
          <ac:chgData name="ADITI C" userId="ca66be236001ce79" providerId="LiveId" clId="{A704148D-9827-4D3B-8E16-540E870484E4}" dt="2024-04-20T19:46:56.688" v="5327" actId="122"/>
          <ac:spMkLst>
            <pc:docMk/>
            <pc:sldMk cId="354205517" sldId="280"/>
            <ac:spMk id="4" creationId="{1B9EA58F-5F1D-CD99-568C-E9952BC035BF}"/>
          </ac:spMkLst>
        </pc:spChg>
        <pc:spChg chg="add del mod ord">
          <ac:chgData name="ADITI C" userId="ca66be236001ce79" providerId="LiveId" clId="{A704148D-9827-4D3B-8E16-540E870484E4}" dt="2024-04-20T19:46:58.413" v="5328" actId="478"/>
          <ac:spMkLst>
            <pc:docMk/>
            <pc:sldMk cId="354205517" sldId="280"/>
            <ac:spMk id="5" creationId="{633779BF-F1C3-022A-42A4-770349855097}"/>
          </ac:spMkLst>
        </pc:spChg>
      </pc:sldChg>
      <pc:sldChg chg="modSp add mod">
        <pc:chgData name="ADITI C" userId="ca66be236001ce79" providerId="LiveId" clId="{A704148D-9827-4D3B-8E16-540E870484E4}" dt="2024-04-21T06:59:08.353" v="5622"/>
        <pc:sldMkLst>
          <pc:docMk/>
          <pc:sldMk cId="3455976912" sldId="281"/>
        </pc:sldMkLst>
        <pc:spChg chg="mod">
          <ac:chgData name="ADITI C" userId="ca66be236001ce79" providerId="LiveId" clId="{A704148D-9827-4D3B-8E16-540E870484E4}" dt="2024-04-21T06:59:08.353" v="5622"/>
          <ac:spMkLst>
            <pc:docMk/>
            <pc:sldMk cId="3455976912" sldId="281"/>
            <ac:spMk id="2" creationId="{D4B3B123-5B6F-CD29-8C1A-626ACAAA9682}"/>
          </ac:spMkLst>
        </pc:spChg>
        <pc:spChg chg="mod">
          <ac:chgData name="ADITI C" userId="ca66be236001ce79" providerId="LiveId" clId="{A704148D-9827-4D3B-8E16-540E870484E4}" dt="2024-04-21T06:55:12.442" v="5524" actId="20577"/>
          <ac:spMkLst>
            <pc:docMk/>
            <pc:sldMk cId="3455976912" sldId="281"/>
            <ac:spMk id="3" creationId="{17A15A71-C1CD-3E17-5E65-522252D0F8D8}"/>
          </ac:spMkLst>
        </pc:spChg>
      </pc:sldChg>
      <pc:sldChg chg="modSp add mod">
        <pc:chgData name="ADITI C" userId="ca66be236001ce79" providerId="LiveId" clId="{A704148D-9827-4D3B-8E16-540E870484E4}" dt="2024-04-21T07:10:02.113" v="5943" actId="255"/>
        <pc:sldMkLst>
          <pc:docMk/>
          <pc:sldMk cId="3847827528" sldId="282"/>
        </pc:sldMkLst>
        <pc:spChg chg="mod">
          <ac:chgData name="ADITI C" userId="ca66be236001ce79" providerId="LiveId" clId="{A704148D-9827-4D3B-8E16-540E870484E4}" dt="2024-04-21T07:10:02.113" v="5943" actId="255"/>
          <ac:spMkLst>
            <pc:docMk/>
            <pc:sldMk cId="3847827528" sldId="282"/>
            <ac:spMk id="2" creationId="{D4B3B123-5B6F-CD29-8C1A-626ACAAA9682}"/>
          </ac:spMkLst>
        </pc:spChg>
      </pc:sldChg>
      <pc:sldChg chg="modSp add mod">
        <pc:chgData name="ADITI C" userId="ca66be236001ce79" providerId="LiveId" clId="{A704148D-9827-4D3B-8E16-540E870484E4}" dt="2024-04-21T07:10:14.399" v="5946" actId="14100"/>
        <pc:sldMkLst>
          <pc:docMk/>
          <pc:sldMk cId="2219660925" sldId="283"/>
        </pc:sldMkLst>
        <pc:spChg chg="mod">
          <ac:chgData name="ADITI C" userId="ca66be236001ce79" providerId="LiveId" clId="{A704148D-9827-4D3B-8E16-540E870484E4}" dt="2024-04-21T07:10:14.399" v="5946" actId="14100"/>
          <ac:spMkLst>
            <pc:docMk/>
            <pc:sldMk cId="2219660925" sldId="283"/>
            <ac:spMk id="2" creationId="{D4B3B123-5B6F-CD29-8C1A-626ACAAA9682}"/>
          </ac:spMkLst>
        </pc:spChg>
      </pc:sldChg>
      <pc:sldChg chg="modSp add mod">
        <pc:chgData name="ADITI C" userId="ca66be236001ce79" providerId="LiveId" clId="{A704148D-9827-4D3B-8E16-540E870484E4}" dt="2024-04-21T07:06:56.398" v="5936" actId="20577"/>
        <pc:sldMkLst>
          <pc:docMk/>
          <pc:sldMk cId="1750755409" sldId="284"/>
        </pc:sldMkLst>
        <pc:spChg chg="mod">
          <ac:chgData name="ADITI C" userId="ca66be236001ce79" providerId="LiveId" clId="{A704148D-9827-4D3B-8E16-540E870484E4}" dt="2024-04-21T07:06:56.398" v="5936" actId="20577"/>
          <ac:spMkLst>
            <pc:docMk/>
            <pc:sldMk cId="1750755409" sldId="284"/>
            <ac:spMk id="2" creationId="{D4B3B123-5B6F-CD29-8C1A-626ACAAA9682}"/>
          </ac:spMkLst>
        </pc:spChg>
        <pc:spChg chg="mod">
          <ac:chgData name="ADITI C" userId="ca66be236001ce79" providerId="LiveId" clId="{A704148D-9827-4D3B-8E16-540E870484E4}" dt="2024-04-21T07:04:02.588" v="5873" actId="5793"/>
          <ac:spMkLst>
            <pc:docMk/>
            <pc:sldMk cId="1750755409" sldId="284"/>
            <ac:spMk id="3" creationId="{17A15A71-C1CD-3E17-5E65-522252D0F8D8}"/>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5019" y="5007864"/>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a:xfrm>
            <a:off x="9738360" y="6407944"/>
            <a:ext cx="1791336" cy="450056"/>
          </a:xfrm>
        </p:spPr>
        <p:txBody>
          <a:bodyPr/>
          <a:lstStyle>
            <a:lvl1pPr>
              <a:defRPr>
                <a:solidFill>
                  <a:srgbClr val="FFFFFF"/>
                </a:solidFill>
              </a:defRPr>
            </a:lvl1pPr>
            <a:extLst/>
          </a:lstStyle>
          <a:p>
            <a:fld id="{0D101788-2861-41AA-965A-A56AF3B0383A}" type="datetimeFigureOut">
              <a:rPr lang="en-IN" smtClean="0"/>
              <a:t>21-04-2024</a:t>
            </a:fld>
            <a:endParaRPr lang="en-IN"/>
          </a:p>
        </p:txBody>
      </p:sp>
      <p:sp>
        <p:nvSpPr>
          <p:cNvPr id="19" name="Footer Placeholder 18"/>
          <p:cNvSpPr>
            <a:spLocks noGrp="1"/>
          </p:cNvSpPr>
          <p:nvPr>
            <p:ph type="ftr" sz="quarter" idx="11"/>
          </p:nvPr>
        </p:nvSpPr>
        <p:spPr>
          <a:xfrm>
            <a:off x="5840097" y="6407945"/>
            <a:ext cx="3723638" cy="365125"/>
          </a:xfrm>
        </p:spPr>
        <p:txBody>
          <a:bodyPr/>
          <a:lstStyle>
            <a:lvl1pPr>
              <a:defRPr>
                <a:solidFill>
                  <a:schemeClr val="accent1">
                    <a:tint val="20000"/>
                  </a:schemeClr>
                </a:solidFill>
              </a:defRPr>
            </a:lvl1pPr>
            <a:extLst/>
          </a:lstStyle>
          <a:p>
            <a:endParaRPr lang="en-IN"/>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8B8D902-B172-4A56-8541-34379C48B23F}" type="slidenum">
              <a:rPr lang="en-IN" smtClean="0"/>
              <a:t>‹#›</a:t>
            </a:fld>
            <a:endParaRPr lang="en-IN"/>
          </a:p>
        </p:txBody>
      </p:sp>
    </p:spTree>
    <p:extLst>
      <p:ext uri="{BB962C8B-B14F-4D97-AF65-F5344CB8AC3E}">
        <p14:creationId xmlns:p14="http://schemas.microsoft.com/office/powerpoint/2010/main" val="2994895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609600" y="1481330"/>
            <a:ext cx="109728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D101788-2861-41AA-965A-A56AF3B0383A}" type="datetimeFigureOut">
              <a:rPr lang="en-IN" smtClean="0"/>
              <a:t>21-04-2024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8B8D902-B172-4A56-8541-34379C48B23F}" type="slidenum">
              <a:rPr lang="en-IN" smtClean="0"/>
              <a:t>‹#›</a:t>
            </a:fld>
            <a:endParaRPr lang="en-IN"/>
          </a:p>
        </p:txBody>
      </p:sp>
    </p:spTree>
    <p:extLst>
      <p:ext uri="{BB962C8B-B14F-4D97-AF65-F5344CB8AC3E}">
        <p14:creationId xmlns:p14="http://schemas.microsoft.com/office/powerpoint/2010/main" val="1358103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41"/>
            <a:ext cx="84328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D101788-2861-41AA-965A-A56AF3B0383A}" type="datetimeFigureOut">
              <a:rPr lang="en-IN" smtClean="0"/>
              <a:t>21-04-2024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8B8D902-B172-4A56-8541-34379C48B23F}" type="slidenum">
              <a:rPr lang="en-IN" smtClean="0"/>
              <a:t>‹#›</a:t>
            </a:fld>
            <a:endParaRPr lang="en-IN"/>
          </a:p>
        </p:txBody>
      </p:sp>
    </p:spTree>
    <p:extLst>
      <p:ext uri="{BB962C8B-B14F-4D97-AF65-F5344CB8AC3E}">
        <p14:creationId xmlns:p14="http://schemas.microsoft.com/office/powerpoint/2010/main" val="2719737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51346"/>
            <a:ext cx="10972800" cy="5347855"/>
          </a:xfrm>
        </p:spPr>
        <p:txBody>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Date Placeholder 3"/>
          <p:cNvSpPr>
            <a:spLocks noGrp="1"/>
          </p:cNvSpPr>
          <p:nvPr>
            <p:ph type="dt" sz="half" idx="10"/>
          </p:nvPr>
        </p:nvSpPr>
        <p:spPr>
          <a:xfrm>
            <a:off x="9244584" y="6407944"/>
            <a:ext cx="2285112" cy="365125"/>
          </a:xfrm>
        </p:spPr>
        <p:txBody>
          <a:bodyPr/>
          <a:lstStyle/>
          <a:p>
            <a:fld id="{0D101788-2861-41AA-965A-A56AF3B0383A}" type="datetimeFigureOut">
              <a:rPr lang="en-IN" smtClean="0"/>
              <a:t>21-04-2024</a:t>
            </a:fld>
            <a:endParaRPr lang="en-IN"/>
          </a:p>
        </p:txBody>
      </p:sp>
      <p:sp>
        <p:nvSpPr>
          <p:cNvPr id="5" name="Footer Placeholder 4"/>
          <p:cNvSpPr>
            <a:spLocks noGrp="1"/>
          </p:cNvSpPr>
          <p:nvPr>
            <p:ph type="ftr" sz="quarter" idx="11"/>
          </p:nvPr>
        </p:nvSpPr>
        <p:spPr>
          <a:xfrm>
            <a:off x="5840097" y="6407945"/>
            <a:ext cx="3404487" cy="365125"/>
          </a:xfrm>
        </p:spPr>
        <p:txBody>
          <a:bodyPr/>
          <a:lstStyle/>
          <a:p>
            <a:endParaRPr lang="en-IN"/>
          </a:p>
        </p:txBody>
      </p:sp>
      <p:sp>
        <p:nvSpPr>
          <p:cNvPr id="6" name="Slide Number Placeholder 5"/>
          <p:cNvSpPr>
            <a:spLocks noGrp="1"/>
          </p:cNvSpPr>
          <p:nvPr>
            <p:ph type="sldNum" sz="quarter" idx="12"/>
          </p:nvPr>
        </p:nvSpPr>
        <p:spPr/>
        <p:txBody>
          <a:bodyPr/>
          <a:lstStyle/>
          <a:p>
            <a:fld id="{38B8D902-B172-4A56-8541-34379C48B23F}" type="slidenum">
              <a:rPr lang="en-IN" smtClean="0"/>
              <a:t>‹#›</a:t>
            </a:fld>
            <a:endParaRPr lang="en-IN"/>
          </a:p>
        </p:txBody>
      </p:sp>
      <p:sp>
        <p:nvSpPr>
          <p:cNvPr id="7" name="Title 6"/>
          <p:cNvSpPr>
            <a:spLocks noGrp="1"/>
          </p:cNvSpPr>
          <p:nvPr>
            <p:ph type="title"/>
          </p:nvPr>
        </p:nvSpPr>
        <p:spPr>
          <a:xfrm>
            <a:off x="609600" y="274639"/>
            <a:ext cx="10972800" cy="576071"/>
          </a:xfrm>
        </p:spPr>
        <p:txBody>
          <a:bodyPr rtlCol="0"/>
          <a:lstStyle>
            <a:lvl1pPr>
              <a:defRPr>
                <a:latin typeface="Times New Roman" panose="02020603050405020304" pitchFamily="18" charset="0"/>
                <a:cs typeface="Times New Roman" panose="02020603050405020304" pitchFamily="18" charset="0"/>
              </a:defRPr>
            </a:lvl1pPr>
          </a:lstStyle>
          <a:p>
            <a:r>
              <a:rPr kumimoji="0" lang="en-US"/>
              <a:t>Click to edit Master title style</a:t>
            </a:r>
            <a:endParaRPr kumimoji="0" lang="en-US" dirty="0"/>
          </a:p>
        </p:txBody>
      </p:sp>
    </p:spTree>
    <p:extLst>
      <p:ext uri="{BB962C8B-B14F-4D97-AF65-F5344CB8AC3E}">
        <p14:creationId xmlns:p14="http://schemas.microsoft.com/office/powerpoint/2010/main" val="171780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D101788-2861-41AA-965A-A56AF3B0383A}" type="datetimeFigureOut">
              <a:rPr lang="en-IN" smtClean="0"/>
              <a:t>21-04-2024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8B8D902-B172-4A56-8541-34379C48B23F}" type="slidenum">
              <a:rPr lang="en-IN" smtClean="0"/>
              <a:t>‹#›</a:t>
            </a:fld>
            <a:endParaRPr lang="en-IN"/>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Tree>
    <p:extLst>
      <p:ext uri="{BB962C8B-B14F-4D97-AF65-F5344CB8AC3E}">
        <p14:creationId xmlns:p14="http://schemas.microsoft.com/office/powerpoint/2010/main" val="227515892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D101788-2861-41AA-965A-A56AF3B0383A}" type="datetimeFigureOut">
              <a:rPr lang="en-IN" smtClean="0"/>
              <a:t>21-04-2024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8B8D902-B172-4A56-8541-34379C48B23F}" type="slidenum">
              <a:rPr lang="en-IN" smtClean="0"/>
              <a:t>‹#›</a:t>
            </a:fld>
            <a:endParaRPr lang="en-IN"/>
          </a:p>
        </p:txBody>
      </p:sp>
      <p:sp>
        <p:nvSpPr>
          <p:cNvPr id="8" name="Title 7"/>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1100151321"/>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D101788-2861-41AA-965A-A56AF3B0383A}" type="datetimeFigureOut">
              <a:rPr lang="en-IN" smtClean="0"/>
              <a:t>21-04-2024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8B8D902-B172-4A56-8541-34379C48B23F}" type="slidenum">
              <a:rPr lang="en-IN" smtClean="0"/>
              <a:t>‹#›</a:t>
            </a:fld>
            <a:endParaRPr lang="en-IN"/>
          </a:p>
        </p:txBody>
      </p:sp>
    </p:spTree>
    <p:extLst>
      <p:ext uri="{BB962C8B-B14F-4D97-AF65-F5344CB8AC3E}">
        <p14:creationId xmlns:p14="http://schemas.microsoft.com/office/powerpoint/2010/main" val="2728252487"/>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D101788-2861-41AA-965A-A56AF3B0383A}" type="datetimeFigureOut">
              <a:rPr lang="en-IN" smtClean="0"/>
              <a:t>21-04-2024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8B8D902-B172-4A56-8541-34379C48B23F}" type="slidenum">
              <a:rPr lang="en-IN" smtClean="0"/>
              <a:t>‹#›</a:t>
            </a:fld>
            <a:endParaRPr lang="en-IN"/>
          </a:p>
        </p:txBody>
      </p:sp>
      <p:sp>
        <p:nvSpPr>
          <p:cNvPr id="6" name="Title 5"/>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2500330968"/>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101788-2861-41AA-965A-A56AF3B0383A}" type="datetimeFigureOut">
              <a:rPr lang="en-IN" smtClean="0"/>
              <a:t>21-04-2024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8B8D902-B172-4A56-8541-34379C48B23F}" type="slidenum">
              <a:rPr lang="en-IN" smtClean="0"/>
              <a:t>‹#›</a:t>
            </a:fld>
            <a:endParaRPr lang="en-IN"/>
          </a:p>
        </p:txBody>
      </p:sp>
    </p:spTree>
    <p:extLst>
      <p:ext uri="{BB962C8B-B14F-4D97-AF65-F5344CB8AC3E}">
        <p14:creationId xmlns:p14="http://schemas.microsoft.com/office/powerpoint/2010/main" val="3518152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p>
            <a:fld id="{0D101788-2861-41AA-965A-A56AF3B0383A}" type="datetimeFigureOut">
              <a:rPr lang="en-IN" smtClean="0"/>
              <a:t>21-04-2024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8B8D902-B172-4A56-8541-34379C48B23F}" type="slidenum">
              <a:rPr lang="en-IN" smtClean="0"/>
              <a:t>‹#›</a:t>
            </a:fld>
            <a:endParaRPr lang="en-IN"/>
          </a:p>
        </p:txBody>
      </p:sp>
    </p:spTree>
    <p:extLst>
      <p:ext uri="{BB962C8B-B14F-4D97-AF65-F5344CB8AC3E}">
        <p14:creationId xmlns:p14="http://schemas.microsoft.com/office/powerpoint/2010/main" val="1719359543"/>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D101788-2861-41AA-965A-A56AF3B0383A}" type="datetimeFigureOut">
              <a:rPr lang="en-IN" smtClean="0"/>
              <a:t>21-04-2024</a:t>
            </a:fld>
            <a:endParaRPr lang="en-IN"/>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IN"/>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8B8D902-B172-4A56-8541-34379C48B23F}" type="slidenum">
              <a:rPr lang="en-IN" smtClean="0"/>
              <a:t>‹#›</a:t>
            </a:fld>
            <a:endParaRPr lang="en-IN"/>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Tree>
    <p:extLst>
      <p:ext uri="{BB962C8B-B14F-4D97-AF65-F5344CB8AC3E}">
        <p14:creationId xmlns:p14="http://schemas.microsoft.com/office/powerpoint/2010/main" val="138577624"/>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4" name="Right Triangle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0D101788-2861-41AA-965A-A56AF3B0383A}" type="datetimeFigureOut">
              <a:rPr lang="en-IN" smtClean="0"/>
              <a:t>21-04-2024</a:t>
            </a:fld>
            <a:endParaRPr lang="en-IN"/>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IN"/>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38B8D902-B172-4A56-8541-34379C48B23F}" type="slidenum">
              <a:rPr lang="en-IN" smtClean="0"/>
              <a:t>‹#›</a:t>
            </a:fld>
            <a:endParaRPr lang="en-IN"/>
          </a:p>
        </p:txBody>
      </p:sp>
    </p:spTree>
    <p:extLst>
      <p:ext uri="{BB962C8B-B14F-4D97-AF65-F5344CB8AC3E}">
        <p14:creationId xmlns:p14="http://schemas.microsoft.com/office/powerpoint/2010/main" val="31396598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726A5-237B-5DE1-B52C-3AE83C8C0CB1}"/>
              </a:ext>
            </a:extLst>
          </p:cNvPr>
          <p:cNvSpPr>
            <a:spLocks noGrp="1"/>
          </p:cNvSpPr>
          <p:nvPr>
            <p:ph type="ctrTitle"/>
          </p:nvPr>
        </p:nvSpPr>
        <p:spPr/>
        <p:txBody>
          <a:bodyPr>
            <a:normAutofit fontScale="90000"/>
          </a:bodyPr>
          <a:lstStyle/>
          <a:p>
            <a:pPr algn="ctr"/>
            <a:r>
              <a:rPr lang="en-US" dirty="0">
                <a:latin typeface="Times New Roman" panose="02020603050405020304" pitchFamily="18" charset="0"/>
                <a:cs typeface="Times New Roman" panose="02020603050405020304" pitchFamily="18" charset="0"/>
              </a:rPr>
              <a:t>Stabilization policy options in a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“Lower and Longer” (L&amp;L) interest rates environment</a:t>
            </a:r>
            <a:endParaRPr lang="en-IN"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3C54AE60-810E-3CC4-224A-9277924FEF7A}"/>
              </a:ext>
            </a:extLst>
          </p:cNvPr>
          <p:cNvSpPr>
            <a:spLocks noGrp="1"/>
          </p:cNvSpPr>
          <p:nvPr>
            <p:ph type="subTitle" idx="1"/>
          </p:nvPr>
        </p:nvSpPr>
        <p:spPr>
          <a:xfrm>
            <a:off x="914400" y="4164502"/>
            <a:ext cx="10363200" cy="1199704"/>
          </a:xfrm>
        </p:spPr>
        <p:txBody>
          <a:bodyPr>
            <a:normAutofit fontScale="92500" lnSpcReduction="20000"/>
          </a:bodyPr>
          <a:lstStyle/>
          <a:p>
            <a:pPr algn="ctr"/>
            <a:r>
              <a:rPr lang="en-US" dirty="0">
                <a:latin typeface="Times New Roman" panose="02020603050405020304" pitchFamily="18" charset="0"/>
                <a:cs typeface="Times New Roman" panose="02020603050405020304" pitchFamily="18" charset="0"/>
              </a:rPr>
              <a:t>Prof. D.M. </a:t>
            </a:r>
            <a:r>
              <a:rPr lang="en-US" dirty="0" err="1">
                <a:latin typeface="Times New Roman" panose="02020603050405020304" pitchFamily="18" charset="0"/>
                <a:cs typeface="Times New Roman" panose="02020603050405020304" pitchFamily="18" charset="0"/>
              </a:rPr>
              <a:t>Nachane</a:t>
            </a:r>
            <a:endParaRPr lang="en-US" dirty="0">
              <a:latin typeface="Times New Roman" panose="02020603050405020304" pitchFamily="18" charset="0"/>
              <a:cs typeface="Times New Roman" panose="02020603050405020304" pitchFamily="18" charset="0"/>
            </a:endParaRPr>
          </a:p>
          <a:p>
            <a:pPr algn="ctr"/>
            <a:r>
              <a:rPr lang="en-US" dirty="0">
                <a:latin typeface="Times New Roman" panose="02020603050405020304" pitchFamily="18" charset="0"/>
                <a:cs typeface="Times New Roman" panose="02020603050405020304" pitchFamily="18" charset="0"/>
              </a:rPr>
              <a:t>Chairman, Centre for Economic and Social Studies (CESS), Hyderabad</a:t>
            </a:r>
          </a:p>
          <a:p>
            <a:pPr algn="ctr"/>
            <a:r>
              <a:rPr lang="en-US" dirty="0">
                <a:latin typeface="Times New Roman" panose="02020603050405020304" pitchFamily="18" charset="0"/>
                <a:cs typeface="Times New Roman" panose="02020603050405020304" pitchFamily="18" charset="0"/>
              </a:rPr>
              <a:t>Editor-in-Chief, Journal of Quantitative Economics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8658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4B3B123-5B6F-CD29-8C1A-626ACAAA9682}"/>
              </a:ext>
            </a:extLst>
          </p:cNvPr>
          <p:cNvSpPr>
            <a:spLocks noGrp="1"/>
          </p:cNvSpPr>
          <p:nvPr>
            <p:ph idx="1"/>
          </p:nvPr>
        </p:nvSpPr>
        <p:spPr/>
        <p:txBody>
          <a:bodyPr>
            <a:noAutofit/>
          </a:bodyPr>
          <a:lstStyle/>
          <a:p>
            <a:pPr marL="109728" indent="0">
              <a:lnSpc>
                <a:spcPct val="114000"/>
              </a:lnSpc>
              <a:buNone/>
            </a:pPr>
            <a:r>
              <a:rPr lang="en-GB" sz="1800" b="1" i="1" dirty="0">
                <a:effectLst/>
                <a:latin typeface="Times New Roman" panose="02020603050405020304" pitchFamily="18" charset="0"/>
                <a:ea typeface="Times New Roman" panose="02020603050405020304" pitchFamily="18" charset="0"/>
              </a:rPr>
              <a:t>Dual currency</a:t>
            </a:r>
            <a:r>
              <a:rPr lang="en-GB" sz="1800" b="1" dirty="0">
                <a:effectLst/>
                <a:latin typeface="Times New Roman" panose="02020603050405020304" pitchFamily="18" charset="0"/>
                <a:ea typeface="Times New Roman" panose="02020603050405020304" pitchFamily="18" charset="0"/>
              </a:rPr>
              <a:t> proposal (Eisler (1932), revived again by </a:t>
            </a:r>
            <a:r>
              <a:rPr lang="en-GB" sz="1800" b="1" dirty="0" err="1">
                <a:effectLst/>
                <a:latin typeface="Times New Roman" panose="02020603050405020304" pitchFamily="18" charset="0"/>
                <a:ea typeface="Times New Roman" panose="02020603050405020304" pitchFamily="18" charset="0"/>
              </a:rPr>
              <a:t>Buiter</a:t>
            </a:r>
            <a:r>
              <a:rPr lang="en-GB" sz="1800" b="1" dirty="0">
                <a:effectLst/>
                <a:latin typeface="Times New Roman" panose="02020603050405020304" pitchFamily="18" charset="0"/>
                <a:ea typeface="Times New Roman" panose="02020603050405020304" pitchFamily="18" charset="0"/>
              </a:rPr>
              <a:t> (2009), Agarwal and Kimball (2015) and Rogoff (2017))</a:t>
            </a:r>
          </a:p>
          <a:p>
            <a:pPr>
              <a:lnSpc>
                <a:spcPct val="114000"/>
              </a:lnSpc>
            </a:pPr>
            <a:r>
              <a:rPr lang="en-GB" sz="1800" dirty="0">
                <a:effectLst/>
                <a:latin typeface="Times New Roman" panose="02020603050405020304" pitchFamily="18" charset="0"/>
                <a:ea typeface="Times New Roman" panose="02020603050405020304" pitchFamily="18" charset="0"/>
              </a:rPr>
              <a:t>Government should declare that all government contracts, taxes and fees etc. are </a:t>
            </a:r>
            <a:r>
              <a:rPr lang="en-GB" sz="1800" i="1" dirty="0">
                <a:effectLst/>
                <a:latin typeface="Times New Roman" panose="02020603050405020304" pitchFamily="18" charset="0"/>
                <a:ea typeface="Times New Roman" panose="02020603050405020304" pitchFamily="18" charset="0"/>
              </a:rPr>
              <a:t>denominated</a:t>
            </a:r>
            <a:r>
              <a:rPr lang="en-GB" sz="1800" dirty="0">
                <a:effectLst/>
                <a:latin typeface="Times New Roman" panose="02020603050405020304" pitchFamily="18" charset="0"/>
                <a:ea typeface="Times New Roman" panose="02020603050405020304" pitchFamily="18" charset="0"/>
              </a:rPr>
              <a:t> in electronic currency (though </a:t>
            </a:r>
            <a:r>
              <a:rPr lang="en-GB" sz="1800" i="1" dirty="0">
                <a:effectLst/>
                <a:latin typeface="Times New Roman" panose="02020603050405020304" pitchFamily="18" charset="0"/>
                <a:ea typeface="Times New Roman" panose="02020603050405020304" pitchFamily="18" charset="0"/>
              </a:rPr>
              <a:t>payable</a:t>
            </a:r>
            <a:r>
              <a:rPr lang="en-GB" sz="1800" dirty="0">
                <a:effectLst/>
                <a:latin typeface="Times New Roman" panose="02020603050405020304" pitchFamily="18" charset="0"/>
                <a:ea typeface="Times New Roman" panose="02020603050405020304" pitchFamily="18" charset="0"/>
              </a:rPr>
              <a:t> in both types of currencies – </a:t>
            </a:r>
            <a:r>
              <a:rPr lang="en-GB" sz="1800" b="1" i="1" dirty="0">
                <a:effectLst/>
                <a:latin typeface="Times New Roman" panose="02020603050405020304" pitchFamily="18" charset="0"/>
                <a:ea typeface="Times New Roman" panose="02020603050405020304" pitchFamily="18" charset="0"/>
              </a:rPr>
              <a:t>physical and electronic</a:t>
            </a:r>
            <a:r>
              <a:rPr lang="en-GB" sz="1800" dirty="0">
                <a:effectLst/>
                <a:latin typeface="Times New Roman" panose="02020603050405020304" pitchFamily="18" charset="0"/>
                <a:ea typeface="Times New Roman" panose="02020603050405020304" pitchFamily="18" charset="0"/>
              </a:rPr>
              <a:t>). </a:t>
            </a:r>
            <a:r>
              <a:rPr lang="en-GB" sz="1800" dirty="0">
                <a:effectLst/>
                <a:latin typeface="Times New Roman" panose="02020603050405020304" pitchFamily="18" charset="0"/>
                <a:ea typeface="Times New Roman" panose="02020603050405020304" pitchFamily="18" charset="0"/>
                <a:cs typeface="Mangal" panose="02040503050203030202" pitchFamily="18" charset="0"/>
              </a:rPr>
              <a:t>The two currencies are then related via an exchange rate fixed by the government. </a:t>
            </a:r>
          </a:p>
          <a:p>
            <a:pPr>
              <a:lnSpc>
                <a:spcPct val="114000"/>
              </a:lnSpc>
            </a:pPr>
            <a:r>
              <a:rPr lang="en-GB" sz="1800" dirty="0">
                <a:ea typeface="Times New Roman" panose="02020603050405020304" pitchFamily="18" charset="0"/>
                <a:cs typeface="Mangal" panose="02040503050203030202" pitchFamily="18" charset="0"/>
              </a:rPr>
              <a:t>G</a:t>
            </a:r>
            <a:r>
              <a:rPr lang="en-GB" sz="1800" dirty="0">
                <a:effectLst/>
                <a:latin typeface="Times New Roman" panose="02020603050405020304" pitchFamily="18" charset="0"/>
                <a:ea typeface="Times New Roman" panose="02020603050405020304" pitchFamily="18" charset="0"/>
                <a:cs typeface="Mangal" panose="02040503050203030202" pitchFamily="18" charset="0"/>
              </a:rPr>
              <a:t>overnment can easily </a:t>
            </a:r>
            <a:r>
              <a:rPr lang="en-GB" sz="1800" u="sng" dirty="0">
                <a:effectLst/>
                <a:latin typeface="Times New Roman" panose="02020603050405020304" pitchFamily="18" charset="0"/>
                <a:ea typeface="Times New Roman" panose="02020603050405020304" pitchFamily="18" charset="0"/>
                <a:cs typeface="Mangal" panose="02040503050203030202" pitchFamily="18" charset="0"/>
              </a:rPr>
              <a:t>impose a negative interest rate </a:t>
            </a:r>
            <a:r>
              <a:rPr lang="en-GB" sz="1800" dirty="0">
                <a:effectLst/>
                <a:latin typeface="Times New Roman" panose="02020603050405020304" pitchFamily="18" charset="0"/>
                <a:ea typeface="Times New Roman" panose="02020603050405020304" pitchFamily="18" charset="0"/>
                <a:cs typeface="Mangal" panose="02040503050203030202" pitchFamily="18" charset="0"/>
              </a:rPr>
              <a:t>on electronic currency and then set the exchange rate between the two currencies in such a way that the paper currency also gets slapped with a negative carrying cost (see Rogoff (2017), p. 58). </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marL="347663" marR="0" indent="-255588" algn="just">
              <a:lnSpc>
                <a:spcPct val="114000"/>
              </a:lnSpc>
              <a:spcBef>
                <a:spcPts val="600"/>
              </a:spcBef>
              <a:spcAft>
                <a:spcPts val="0"/>
              </a:spcAft>
            </a:pPr>
            <a:r>
              <a:rPr lang="en-GB" sz="1800" dirty="0">
                <a:ea typeface="Times New Roman" panose="02020603050405020304" pitchFamily="18" charset="0"/>
              </a:rPr>
              <a:t>A</a:t>
            </a:r>
            <a:r>
              <a:rPr lang="en-GB" sz="1800" dirty="0">
                <a:effectLst/>
                <a:latin typeface="Times New Roman" panose="02020603050405020304" pitchFamily="18" charset="0"/>
                <a:ea typeface="Times New Roman" panose="02020603050405020304" pitchFamily="18" charset="0"/>
              </a:rPr>
              <a:t> major issue (compared to feasibility) </a:t>
            </a:r>
            <a:r>
              <a:rPr lang="en-GB" sz="1800" dirty="0">
                <a:ea typeface="Times New Roman" panose="02020603050405020304" pitchFamily="18" charset="0"/>
              </a:rPr>
              <a:t>is the desirability of the negative interest rate. </a:t>
            </a:r>
            <a:r>
              <a:rPr lang="en-GB" sz="1800" dirty="0">
                <a:effectLst/>
                <a:latin typeface="Times New Roman" panose="02020603050405020304" pitchFamily="18" charset="0"/>
                <a:ea typeface="Times New Roman" panose="02020603050405020304" pitchFamily="18" charset="0"/>
                <a:cs typeface="Mangal" panose="02040503050203030202" pitchFamily="18" charset="0"/>
              </a:rPr>
              <a:t>With very low or negative interest rates, bond markets are likely to freeze up in view of the low/negative yields on risk free government securities, which would drive large financial institutions like insurance companies, pension funds etc. (who are obliged to give guaranteed rates of return on their liabilities) to invest in more risky assets. Banks would face a deposit flight as retail depositors switched to equity markets, or physical assets such as precious metals or commodity futures. The traditional functioning of banks viz. loans against collaterals will erode bank profitability requiring large scale infusions of capital by the government in nationalized banks, while many private banks would fail. Overall, negative interest rates hardly appear to be an appealing method in getting out of a deep recession, more so for an emerging or less developed economy. </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a:lnSpc>
                <a:spcPct val="114000"/>
              </a:lnSpc>
            </a:pPr>
            <a:endParaRPr lang="en-GB" sz="1800" dirty="0">
              <a:effectLst/>
              <a:latin typeface="Times New Roman" panose="02020603050405020304" pitchFamily="18" charset="0"/>
              <a:ea typeface="Times New Roman" panose="02020603050405020304" pitchFamily="18" charset="0"/>
            </a:endParaRPr>
          </a:p>
          <a:p>
            <a:pPr>
              <a:lnSpc>
                <a:spcPct val="114000"/>
              </a:lnSpc>
            </a:pPr>
            <a:endParaRPr lang="en-IN" sz="2200" b="1" dirty="0"/>
          </a:p>
        </p:txBody>
      </p:sp>
      <p:sp>
        <p:nvSpPr>
          <p:cNvPr id="3" name="Title 2">
            <a:extLst>
              <a:ext uri="{FF2B5EF4-FFF2-40B4-BE49-F238E27FC236}">
                <a16:creationId xmlns:a16="http://schemas.microsoft.com/office/drawing/2014/main" id="{17A15A71-C1CD-3E17-5E65-522252D0F8D8}"/>
              </a:ext>
            </a:extLst>
          </p:cNvPr>
          <p:cNvSpPr>
            <a:spLocks noGrp="1"/>
          </p:cNvSpPr>
          <p:nvPr>
            <p:ph type="title"/>
          </p:nvPr>
        </p:nvSpPr>
        <p:spPr/>
        <p:txBody>
          <a:bodyPr>
            <a:normAutofit fontScale="90000"/>
          </a:bodyPr>
          <a:lstStyle/>
          <a:p>
            <a:r>
              <a:rPr lang="en-US" dirty="0"/>
              <a:t>Solutions: ZLB is surmountable</a:t>
            </a:r>
            <a:endParaRPr lang="en-IN" dirty="0"/>
          </a:p>
        </p:txBody>
      </p:sp>
    </p:spTree>
    <p:extLst>
      <p:ext uri="{BB962C8B-B14F-4D97-AF65-F5344CB8AC3E}">
        <p14:creationId xmlns:p14="http://schemas.microsoft.com/office/powerpoint/2010/main" val="1583027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4B3B123-5B6F-CD29-8C1A-626ACAAA9682}"/>
              </a:ext>
            </a:extLst>
          </p:cNvPr>
          <p:cNvSpPr>
            <a:spLocks noGrp="1"/>
          </p:cNvSpPr>
          <p:nvPr>
            <p:ph idx="1"/>
          </p:nvPr>
        </p:nvSpPr>
        <p:spPr/>
        <p:txBody>
          <a:bodyPr>
            <a:noAutofit/>
          </a:bodyPr>
          <a:lstStyle/>
          <a:p>
            <a:pPr>
              <a:lnSpc>
                <a:spcPct val="114000"/>
              </a:lnSpc>
            </a:pPr>
            <a:r>
              <a:rPr lang="en-US" sz="1800" b="1" dirty="0">
                <a:effectLst/>
                <a:ea typeface="Times New Roman" panose="02020603050405020304" pitchFamily="18" charset="0"/>
              </a:rPr>
              <a:t>Keynesian liquidity preference theory</a:t>
            </a:r>
            <a:r>
              <a:rPr lang="en-US" sz="1800" dirty="0">
                <a:effectLst/>
                <a:ea typeface="Times New Roman" panose="02020603050405020304" pitchFamily="18" charset="0"/>
              </a:rPr>
              <a:t>: The interest rate is the reward demanded by economic agents to relinquish their control over liquidity. Keynes focused on the speculative motive of the 3 motives, </a:t>
            </a:r>
            <a:r>
              <a:rPr lang="en-US" sz="1800" dirty="0">
                <a:ea typeface="Times New Roman" panose="02020603050405020304" pitchFamily="18" charset="0"/>
              </a:rPr>
              <a:t>as it </a:t>
            </a:r>
            <a:r>
              <a:rPr lang="en-US" sz="1800" dirty="0">
                <a:effectLst/>
                <a:ea typeface="Times New Roman" panose="02020603050405020304" pitchFamily="18" charset="0"/>
              </a:rPr>
              <a:t>was unpredictable, and played a key role in determining market interest rates.</a:t>
            </a:r>
          </a:p>
          <a:p>
            <a:pPr marL="347663" marR="0" indent="-255588">
              <a:lnSpc>
                <a:spcPct val="114000"/>
              </a:lnSpc>
              <a:spcBef>
                <a:spcPts val="0"/>
              </a:spcBef>
              <a:spcAft>
                <a:spcPts val="800"/>
              </a:spcAft>
            </a:pPr>
            <a:r>
              <a:rPr lang="en-US" sz="1800" dirty="0">
                <a:effectLst/>
                <a:ea typeface="Times New Roman" panose="02020603050405020304" pitchFamily="18" charset="0"/>
              </a:rPr>
              <a:t>The liquidity preference schedule is downward sloping (as the reward for parting with money decreases, people desire to hold more of it) and it flattens out towards the right i.e. the demand for money becomes infinitely elastic at a particular low level of interest, which is dubbed the </a:t>
            </a:r>
            <a:r>
              <a:rPr lang="en-US" sz="1800" b="1" i="1" u="sng" dirty="0">
                <a:effectLst/>
                <a:ea typeface="Times New Roman" panose="02020603050405020304" pitchFamily="18" charset="0"/>
              </a:rPr>
              <a:t>liquidity trap</a:t>
            </a:r>
            <a:r>
              <a:rPr lang="en-US" sz="1800" b="1" i="1" dirty="0">
                <a:ea typeface="Times New Roman" panose="02020603050405020304" pitchFamily="18" charset="0"/>
              </a:rPr>
              <a:t>. </a:t>
            </a:r>
            <a:r>
              <a:rPr lang="en-US" sz="1800" dirty="0">
                <a:ea typeface="Times New Roman" panose="02020603050405020304" pitchFamily="18" charset="0"/>
              </a:rPr>
              <a:t>It </a:t>
            </a:r>
            <a:r>
              <a:rPr lang="en-US" sz="1800" dirty="0">
                <a:effectLst/>
                <a:ea typeface="Times New Roman" panose="02020603050405020304" pitchFamily="18" charset="0"/>
              </a:rPr>
              <a:t>occurs because of two factors:</a:t>
            </a:r>
          </a:p>
          <a:p>
            <a:pPr marL="493776" lvl="2">
              <a:lnSpc>
                <a:spcPct val="114000"/>
              </a:lnSpc>
              <a:spcBef>
                <a:spcPts val="0"/>
              </a:spcBef>
              <a:spcAft>
                <a:spcPts val="800"/>
              </a:spcAft>
            </a:pPr>
            <a:r>
              <a:rPr lang="en-US" sz="1800" dirty="0">
                <a:effectLst/>
                <a:ea typeface="Times New Roman" panose="02020603050405020304" pitchFamily="18" charset="0"/>
              </a:rPr>
              <a:t>(</a:t>
            </a:r>
            <a:r>
              <a:rPr lang="en-US" sz="1800" dirty="0" err="1">
                <a:effectLst/>
                <a:ea typeface="Times New Roman" panose="02020603050405020304" pitchFamily="18" charset="0"/>
              </a:rPr>
              <a:t>i</a:t>
            </a:r>
            <a:r>
              <a:rPr lang="en-US" sz="1800" dirty="0">
                <a:effectLst/>
                <a:ea typeface="Times New Roman" panose="02020603050405020304" pitchFamily="18" charset="0"/>
              </a:rPr>
              <a:t>) at very low rates of interest, there is always the expectation that the interest rate may rise  </a:t>
            </a:r>
          </a:p>
          <a:p>
            <a:pPr marL="493776" lvl="2">
              <a:lnSpc>
                <a:spcPct val="114000"/>
              </a:lnSpc>
              <a:spcBef>
                <a:spcPts val="0"/>
              </a:spcBef>
              <a:spcAft>
                <a:spcPts val="800"/>
              </a:spcAft>
            </a:pPr>
            <a:r>
              <a:rPr lang="en-US" sz="1800" dirty="0">
                <a:effectLst/>
                <a:ea typeface="Times New Roman" panose="02020603050405020304" pitchFamily="18" charset="0"/>
              </a:rPr>
              <a:t>(ii) a small rise in the interest rate imposes huge losses on bond holders when the interest rate is very low.        </a:t>
            </a:r>
          </a:p>
          <a:p>
            <a:pPr marL="256032" lvl="1">
              <a:lnSpc>
                <a:spcPct val="114000"/>
              </a:lnSpc>
              <a:spcBef>
                <a:spcPts val="0"/>
              </a:spcBef>
              <a:spcAft>
                <a:spcPts val="800"/>
              </a:spcAft>
            </a:pPr>
            <a:r>
              <a:rPr lang="en-US" sz="1800" dirty="0">
                <a:effectLst/>
                <a:ea typeface="Calibri" panose="020F0502020204030204" pitchFamily="34" charset="0"/>
              </a:rPr>
              <a:t>Policy measures to deal with ZLB based on the liquidity trap:</a:t>
            </a:r>
          </a:p>
          <a:p>
            <a:pPr marL="493776" lvl="2">
              <a:lnSpc>
                <a:spcPct val="114000"/>
              </a:lnSpc>
              <a:spcBef>
                <a:spcPts val="0"/>
              </a:spcBef>
              <a:spcAft>
                <a:spcPts val="800"/>
              </a:spcAft>
            </a:pPr>
            <a:r>
              <a:rPr lang="en-IN" sz="1800" dirty="0">
                <a:effectLst/>
                <a:ea typeface="Calibri" panose="020F0502020204030204" pitchFamily="34" charset="0"/>
              </a:rPr>
              <a:t>Revising the inflation target</a:t>
            </a:r>
          </a:p>
          <a:p>
            <a:pPr marL="493776" lvl="2">
              <a:lnSpc>
                <a:spcPct val="114000"/>
              </a:lnSpc>
              <a:spcBef>
                <a:spcPts val="0"/>
              </a:spcBef>
              <a:spcAft>
                <a:spcPts val="800"/>
              </a:spcAft>
            </a:pPr>
            <a:r>
              <a:rPr lang="en-IN" sz="1800" dirty="0">
                <a:ea typeface="Calibri" panose="020F0502020204030204" pitchFamily="34" charset="0"/>
              </a:rPr>
              <a:t>Price-gap target</a:t>
            </a:r>
          </a:p>
          <a:p>
            <a:pPr marL="493776" lvl="2">
              <a:lnSpc>
                <a:spcPct val="114000"/>
              </a:lnSpc>
              <a:spcBef>
                <a:spcPts val="0"/>
              </a:spcBef>
              <a:spcAft>
                <a:spcPts val="800"/>
              </a:spcAft>
            </a:pPr>
            <a:r>
              <a:rPr lang="en-IN" sz="1800" dirty="0">
                <a:effectLst/>
                <a:ea typeface="Calibri" panose="020F0502020204030204" pitchFamily="34" charset="0"/>
              </a:rPr>
              <a:t>Reducing the long-term interest rate</a:t>
            </a:r>
          </a:p>
          <a:p>
            <a:pPr marL="493776" lvl="2">
              <a:lnSpc>
                <a:spcPct val="114000"/>
              </a:lnSpc>
              <a:spcBef>
                <a:spcPts val="0"/>
              </a:spcBef>
              <a:spcAft>
                <a:spcPts val="800"/>
              </a:spcAft>
            </a:pPr>
            <a:r>
              <a:rPr lang="en-IN" sz="1800" dirty="0">
                <a:ea typeface="Calibri" panose="020F0502020204030204" pitchFamily="34" charset="0"/>
              </a:rPr>
              <a:t>Fiscal stimulus</a:t>
            </a:r>
          </a:p>
          <a:p>
            <a:pPr marL="493776" lvl="2">
              <a:lnSpc>
                <a:spcPct val="114000"/>
              </a:lnSpc>
              <a:spcBef>
                <a:spcPts val="0"/>
              </a:spcBef>
              <a:spcAft>
                <a:spcPts val="800"/>
              </a:spcAft>
            </a:pPr>
            <a:r>
              <a:rPr lang="en-IN" sz="1800" dirty="0">
                <a:effectLst/>
                <a:ea typeface="Calibri" panose="020F0502020204030204" pitchFamily="34" charset="0"/>
              </a:rPr>
              <a:t>Currency depreciation</a:t>
            </a:r>
          </a:p>
          <a:p>
            <a:pPr marL="493776" lvl="2">
              <a:lnSpc>
                <a:spcPct val="114000"/>
              </a:lnSpc>
              <a:spcBef>
                <a:spcPts val="0"/>
              </a:spcBef>
              <a:spcAft>
                <a:spcPts val="800"/>
              </a:spcAft>
            </a:pPr>
            <a:r>
              <a:rPr lang="en-IN" sz="1800" dirty="0">
                <a:ea typeface="Calibri" panose="020F0502020204030204" pitchFamily="34" charset="0"/>
              </a:rPr>
              <a:t>Svensson’s foolproof strategy</a:t>
            </a:r>
            <a:endParaRPr lang="en-IN" sz="1800" dirty="0">
              <a:effectLst/>
              <a:ea typeface="Calibri" panose="020F0502020204030204" pitchFamily="34" charset="0"/>
            </a:endParaRPr>
          </a:p>
          <a:p>
            <a:pPr>
              <a:lnSpc>
                <a:spcPct val="114000"/>
              </a:lnSpc>
            </a:pPr>
            <a:endParaRPr lang="en-IN" sz="1800" b="1" dirty="0"/>
          </a:p>
        </p:txBody>
      </p:sp>
      <p:sp>
        <p:nvSpPr>
          <p:cNvPr id="3" name="Title 2">
            <a:extLst>
              <a:ext uri="{FF2B5EF4-FFF2-40B4-BE49-F238E27FC236}">
                <a16:creationId xmlns:a16="http://schemas.microsoft.com/office/drawing/2014/main" id="{17A15A71-C1CD-3E17-5E65-522252D0F8D8}"/>
              </a:ext>
            </a:extLst>
          </p:cNvPr>
          <p:cNvSpPr>
            <a:spLocks noGrp="1"/>
          </p:cNvSpPr>
          <p:nvPr>
            <p:ph type="title"/>
          </p:nvPr>
        </p:nvSpPr>
        <p:spPr/>
        <p:txBody>
          <a:bodyPr>
            <a:normAutofit fontScale="90000"/>
          </a:bodyPr>
          <a:lstStyle/>
          <a:p>
            <a:r>
              <a:rPr lang="en-US" dirty="0"/>
              <a:t>Keynesian liquidity trap</a:t>
            </a:r>
            <a:endParaRPr lang="en-IN" dirty="0"/>
          </a:p>
        </p:txBody>
      </p:sp>
    </p:spTree>
    <p:extLst>
      <p:ext uri="{BB962C8B-B14F-4D97-AF65-F5344CB8AC3E}">
        <p14:creationId xmlns:p14="http://schemas.microsoft.com/office/powerpoint/2010/main" val="18477123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a:extLst>
                  <a:ext uri="{FF2B5EF4-FFF2-40B4-BE49-F238E27FC236}">
                    <a16:creationId xmlns:a16="http://schemas.microsoft.com/office/drawing/2014/main" id="{D4B3B123-5B6F-CD29-8C1A-626ACAAA9682}"/>
                  </a:ext>
                </a:extLst>
              </p:cNvPr>
              <p:cNvSpPr>
                <a:spLocks noGrp="1"/>
              </p:cNvSpPr>
              <p:nvPr>
                <p:ph idx="1"/>
              </p:nvPr>
            </p:nvSpPr>
            <p:spPr/>
            <p:txBody>
              <a:bodyPr>
                <a:noAutofit/>
              </a:bodyPr>
              <a:lstStyle/>
              <a:p>
                <a:pPr marL="109728" indent="0" algn="just">
                  <a:lnSpc>
                    <a:spcPct val="114000"/>
                  </a:lnSpc>
                  <a:buNone/>
                </a:pPr>
                <a:r>
                  <a:rPr lang="en-US" sz="2000" b="1" dirty="0"/>
                  <a:t>Revising the inflation target (Blanchard et al (2010)): </a:t>
                </a:r>
                <a:r>
                  <a:rPr lang="en-US" sz="2000" dirty="0"/>
                  <a:t>Raising the inflation target to give more room to the central bank to react to adverse shocks.</a:t>
                </a:r>
              </a:p>
              <a:p>
                <a:pPr algn="just">
                  <a:lnSpc>
                    <a:spcPct val="114000"/>
                  </a:lnSpc>
                </a:pPr>
                <a:r>
                  <a:rPr lang="en-US" sz="2000" i="1" dirty="0"/>
                  <a:t>Alternate justification</a:t>
                </a:r>
                <a:r>
                  <a:rPr lang="en-US" sz="2000" b="1" dirty="0"/>
                  <a:t>: </a:t>
                </a:r>
                <a:r>
                  <a:rPr lang="en-US" sz="2000" dirty="0"/>
                  <a:t>In terms of the </a:t>
                </a:r>
                <a:r>
                  <a:rPr lang="en-US" sz="2000" dirty="0" err="1"/>
                  <a:t>Wicksellian</a:t>
                </a:r>
                <a:r>
                  <a:rPr lang="en-US" sz="2000" dirty="0"/>
                  <a:t> cumulative process, if </a:t>
                </a:r>
                <a:r>
                  <a:rPr lang="en-US" sz="2000" dirty="0">
                    <a:effectLst/>
                    <a:latin typeface="Times New Roman" panose="02020603050405020304" pitchFamily="18" charset="0"/>
                    <a:ea typeface="Times New Roman" panose="02020603050405020304" pitchFamily="18" charset="0"/>
                  </a:rPr>
                  <a:t>the central bank has high credibility, an upward revision of the target will lead to expectations of a higher future inflation rate. The latter would imply a lower </a:t>
                </a:r>
                <a14:m>
                  <m:oMath xmlns:m="http://schemas.openxmlformats.org/officeDocument/2006/math">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𝑟</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𝑡</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oMath>
                </a14:m>
                <a:r>
                  <a:rPr lang="en-US" sz="2000" dirty="0">
                    <a:effectLst/>
                    <a:latin typeface="Times New Roman" panose="02020603050405020304" pitchFamily="18" charset="0"/>
                    <a:ea typeface="Times New Roman" panose="02020603050405020304" pitchFamily="18" charset="0"/>
                  </a:rPr>
                  <a:t> </a:t>
                </a:r>
                <a:r>
                  <a:rPr lang="en-US" sz="2000" dirty="0">
                    <a:ea typeface="Times New Roman" panose="02020603050405020304" pitchFamily="18" charset="0"/>
                  </a:rPr>
                  <a:t>(as per Fisher rule) </a:t>
                </a:r>
                <a:r>
                  <a:rPr lang="en-US" sz="2000" dirty="0">
                    <a:effectLst/>
                    <a:latin typeface="Times New Roman" panose="02020603050405020304" pitchFamily="18" charset="0"/>
                    <a:ea typeface="Times New Roman" panose="02020603050405020304" pitchFamily="18" charset="0"/>
                  </a:rPr>
                  <a:t>or in </a:t>
                </a:r>
                <a:r>
                  <a:rPr lang="en-US" sz="2000" dirty="0" err="1">
                    <a:effectLst/>
                    <a:latin typeface="Times New Roman" panose="02020603050405020304" pitchFamily="18" charset="0"/>
                    <a:ea typeface="Times New Roman" panose="02020603050405020304" pitchFamily="18" charset="0"/>
                  </a:rPr>
                  <a:t>Wicksellian</a:t>
                </a:r>
                <a:r>
                  <a:rPr lang="en-US" sz="2000" dirty="0">
                    <a:effectLst/>
                    <a:latin typeface="Times New Roman" panose="02020603050405020304" pitchFamily="18" charset="0"/>
                    <a:ea typeface="Times New Roman" panose="02020603050405020304" pitchFamily="18" charset="0"/>
                  </a:rPr>
                  <a:t> terms, the </a:t>
                </a:r>
                <a:r>
                  <a:rPr lang="en-US" sz="2000" i="1" dirty="0">
                    <a:effectLst/>
                    <a:latin typeface="Times New Roman" panose="02020603050405020304" pitchFamily="18" charset="0"/>
                    <a:ea typeface="Times New Roman" panose="02020603050405020304" pitchFamily="18" charset="0"/>
                  </a:rPr>
                  <a:t>market rate of real interest</a:t>
                </a:r>
                <a:r>
                  <a:rPr lang="en-US" sz="2000" dirty="0">
                    <a:effectLst/>
                    <a:latin typeface="Times New Roman" panose="02020603050405020304" pitchFamily="18" charset="0"/>
                    <a:ea typeface="Times New Roman" panose="02020603050405020304" pitchFamily="18" charset="0"/>
                  </a:rPr>
                  <a:t>. Since the </a:t>
                </a:r>
                <a:r>
                  <a:rPr lang="en-US" sz="2000" i="1" dirty="0">
                    <a:effectLst/>
                    <a:latin typeface="Times New Roman" panose="02020603050405020304" pitchFamily="18" charset="0"/>
                    <a:ea typeface="Times New Roman" panose="02020603050405020304" pitchFamily="18" charset="0"/>
                  </a:rPr>
                  <a:t>natural rate </a:t>
                </a:r>
                <a14:m>
                  <m:oMath xmlns:m="http://schemas.openxmlformats.org/officeDocument/2006/math">
                    <m:sSub>
                      <m:sSubPr>
                        <m:ctrlPr>
                          <a:rPr lang="en-IN" sz="2000" i="1">
                            <a:effectLst/>
                            <a:latin typeface="Cambria Math" panose="02040503050406030204" pitchFamily="18" charset="0"/>
                            <a:cs typeface="Times New Roman" panose="02020603050405020304" pitchFamily="18" charset="0"/>
                          </a:rPr>
                        </m:ctrlPr>
                      </m:sSubPr>
                      <m:e>
                        <m:r>
                          <a:rPr lang="en-GB" sz="2000" i="1">
                            <a:effectLst/>
                            <a:latin typeface="Cambria Math" panose="02040503050406030204" pitchFamily="18" charset="0"/>
                            <a:ea typeface="Calibri" panose="020F0502020204030204" pitchFamily="34" charset="0"/>
                            <a:cs typeface="Times New Roman" panose="02020603050405020304" pitchFamily="18" charset="0"/>
                          </a:rPr>
                          <m:t>𝑟</m:t>
                        </m:r>
                      </m:e>
                      <m:sub>
                        <m:r>
                          <a:rPr lang="en-GB" sz="2000" i="1">
                            <a:effectLst/>
                            <a:latin typeface="Cambria Math" panose="02040503050406030204" pitchFamily="18" charset="0"/>
                            <a:ea typeface="Calibri" panose="020F0502020204030204" pitchFamily="34" charset="0"/>
                            <a:cs typeface="Times New Roman" panose="02020603050405020304" pitchFamily="18" charset="0"/>
                          </a:rPr>
                          <m:t>𝑛</m:t>
                        </m:r>
                      </m:sub>
                    </m:sSub>
                  </m:oMath>
                </a14:m>
                <a:r>
                  <a:rPr lang="en-US" sz="2000" dirty="0">
                    <a:effectLst/>
                    <a:latin typeface="Times New Roman" panose="02020603050405020304" pitchFamily="18" charset="0"/>
                    <a:ea typeface="Times New Roman" panose="02020603050405020304" pitchFamily="18" charset="0"/>
                  </a:rPr>
                  <a:t> is more or less fixed in the short run, the market real rate of interest falls below the natural rate setting off a cumulative expansion in output and prices, the strength of the process depending on the extent to which the market and natural rates differ. </a:t>
                </a:r>
                <a:endParaRPr lang="en-US" sz="2000" b="1" dirty="0"/>
              </a:p>
              <a:p>
                <a:pPr algn="just">
                  <a:lnSpc>
                    <a:spcPct val="114000"/>
                  </a:lnSpc>
                </a:pPr>
                <a:r>
                  <a:rPr lang="en-IN" sz="2000" b="1" dirty="0"/>
                  <a:t>Limitations: </a:t>
                </a:r>
              </a:p>
              <a:p>
                <a:pPr lvl="1" algn="just">
                  <a:lnSpc>
                    <a:spcPct val="114000"/>
                  </a:lnSpc>
                </a:pPr>
                <a:r>
                  <a:rPr lang="en-US" sz="2000" dirty="0">
                    <a:ea typeface="Times New Roman" panose="02020603050405020304" pitchFamily="18" charset="0"/>
                  </a:rPr>
                  <a:t>M</a:t>
                </a:r>
                <a:r>
                  <a:rPr lang="en-US" sz="2000" dirty="0">
                    <a:effectLst/>
                    <a:latin typeface="Times New Roman" panose="02020603050405020304" pitchFamily="18" charset="0"/>
                    <a:ea typeface="Times New Roman" panose="02020603050405020304" pitchFamily="18" charset="0"/>
                  </a:rPr>
                  <a:t>arket participants may interpret the target revision as a ploy to reduce the government debt incurred during the crisis, in which case they may view the change as temporary and refuse to revise their long term expected inflation. A shortfall in one year is not reflected in a revision of the next year’s target. </a:t>
                </a:r>
              </a:p>
              <a:p>
                <a:pPr lvl="1" algn="just">
                  <a:lnSpc>
                    <a:spcPct val="114000"/>
                  </a:lnSpc>
                </a:pPr>
                <a:r>
                  <a:rPr lang="en-US" sz="2000" dirty="0">
                    <a:ea typeface="Times New Roman" panose="02020603050405020304" pitchFamily="18" charset="0"/>
                  </a:rPr>
                  <a:t>I</a:t>
                </a:r>
                <a:r>
                  <a:rPr lang="en-US" sz="2000" dirty="0">
                    <a:effectLst/>
                    <a:latin typeface="Times New Roman" panose="02020603050405020304" pitchFamily="18" charset="0"/>
                    <a:ea typeface="Times New Roman" panose="02020603050405020304" pitchFamily="18" charset="0"/>
                  </a:rPr>
                  <a:t>f central bank credibility is low, the public may expect either a quick fallback to the old target or more upward revisions to the target. The behavior of the </a:t>
                </a:r>
                <a:r>
                  <a:rPr lang="en-US" sz="2000" i="1" dirty="0">
                    <a:effectLst/>
                    <a:latin typeface="Times New Roman" panose="02020603050405020304" pitchFamily="18" charset="0"/>
                    <a:ea typeface="Times New Roman" panose="02020603050405020304" pitchFamily="18" charset="0"/>
                  </a:rPr>
                  <a:t>real</a:t>
                </a:r>
                <a:r>
                  <a:rPr lang="en-US" sz="2000" dirty="0">
                    <a:effectLst/>
                    <a:latin typeface="Times New Roman" panose="02020603050405020304" pitchFamily="18" charset="0"/>
                    <a:ea typeface="Times New Roman" panose="02020603050405020304" pitchFamily="18" charset="0"/>
                  </a:rPr>
                  <a:t> interest rate then becomes quite volatile and unpredictable. </a:t>
                </a:r>
                <a:endParaRPr lang="en-IN" sz="2000" b="1" dirty="0"/>
              </a:p>
            </p:txBody>
          </p:sp>
        </mc:Choice>
        <mc:Fallback xmlns="">
          <p:sp>
            <p:nvSpPr>
              <p:cNvPr id="2" name="Content Placeholder 1">
                <a:extLst>
                  <a:ext uri="{FF2B5EF4-FFF2-40B4-BE49-F238E27FC236}">
                    <a16:creationId xmlns:a16="http://schemas.microsoft.com/office/drawing/2014/main" id="{D4B3B123-5B6F-CD29-8C1A-626ACAAA9682}"/>
                  </a:ext>
                </a:extLst>
              </p:cNvPr>
              <p:cNvSpPr>
                <a:spLocks noGrp="1" noRot="1" noChangeAspect="1" noMove="1" noResize="1" noEditPoints="1" noAdjustHandles="1" noChangeArrowheads="1" noChangeShapeType="1" noTextEdit="1"/>
              </p:cNvSpPr>
              <p:nvPr>
                <p:ph idx="1"/>
              </p:nvPr>
            </p:nvSpPr>
            <p:spPr>
              <a:blipFill>
                <a:blip r:embed="rId2"/>
                <a:stretch>
                  <a:fillRect t="-228" r="-556" b="-10604"/>
                </a:stretch>
              </a:blipFill>
            </p:spPr>
            <p:txBody>
              <a:bodyPr/>
              <a:lstStyle/>
              <a:p>
                <a:r>
                  <a:rPr lang="en-IN">
                    <a:noFill/>
                  </a:rPr>
                  <a:t> </a:t>
                </a:r>
              </a:p>
            </p:txBody>
          </p:sp>
        </mc:Fallback>
      </mc:AlternateContent>
      <p:sp>
        <p:nvSpPr>
          <p:cNvPr id="3" name="Title 2">
            <a:extLst>
              <a:ext uri="{FF2B5EF4-FFF2-40B4-BE49-F238E27FC236}">
                <a16:creationId xmlns:a16="http://schemas.microsoft.com/office/drawing/2014/main" id="{17A15A71-C1CD-3E17-5E65-522252D0F8D8}"/>
              </a:ext>
            </a:extLst>
          </p:cNvPr>
          <p:cNvSpPr>
            <a:spLocks noGrp="1"/>
          </p:cNvSpPr>
          <p:nvPr>
            <p:ph type="title"/>
          </p:nvPr>
        </p:nvSpPr>
        <p:spPr/>
        <p:txBody>
          <a:bodyPr>
            <a:normAutofit fontScale="90000"/>
          </a:bodyPr>
          <a:lstStyle/>
          <a:p>
            <a:r>
              <a:rPr lang="en-US" dirty="0"/>
              <a:t>Solutions to ZLB based on the liquidity trap</a:t>
            </a:r>
            <a:endParaRPr lang="en-IN" dirty="0"/>
          </a:p>
        </p:txBody>
      </p:sp>
    </p:spTree>
    <p:extLst>
      <p:ext uri="{BB962C8B-B14F-4D97-AF65-F5344CB8AC3E}">
        <p14:creationId xmlns:p14="http://schemas.microsoft.com/office/powerpoint/2010/main" val="2782667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4B3B123-5B6F-CD29-8C1A-626ACAAA9682}"/>
              </a:ext>
            </a:extLst>
          </p:cNvPr>
          <p:cNvSpPr>
            <a:spLocks noGrp="1"/>
          </p:cNvSpPr>
          <p:nvPr>
            <p:ph idx="1"/>
          </p:nvPr>
        </p:nvSpPr>
        <p:spPr/>
        <p:txBody>
          <a:bodyPr>
            <a:noAutofit/>
          </a:bodyPr>
          <a:lstStyle/>
          <a:p>
            <a:pPr marL="109728" indent="0" algn="just">
              <a:lnSpc>
                <a:spcPct val="114000"/>
              </a:lnSpc>
              <a:buNone/>
            </a:pPr>
            <a:r>
              <a:rPr lang="en-US" sz="2200" b="1" dirty="0"/>
              <a:t>Price-gap target (stronger version of inflation target revision measure): </a:t>
            </a:r>
          </a:p>
          <a:p>
            <a:pPr algn="just">
              <a:lnSpc>
                <a:spcPct val="114000"/>
              </a:lnSpc>
            </a:pPr>
            <a:r>
              <a:rPr lang="en-US" sz="2200" dirty="0"/>
              <a:t>A</a:t>
            </a:r>
            <a:r>
              <a:rPr lang="en-US" sz="2200" dirty="0">
                <a:effectLst/>
                <a:latin typeface="Times New Roman" panose="02020603050405020304" pitchFamily="18" charset="0"/>
                <a:ea typeface="Times New Roman" panose="02020603050405020304" pitchFamily="18" charset="0"/>
              </a:rPr>
              <a:t>nnounce an upward-sloping target path for the price level (see Svensson (2003)) or as Bernanke (2003) suggests, a proposal to bridge the </a:t>
            </a:r>
            <a:r>
              <a:rPr lang="en-US" sz="2200" i="1" dirty="0">
                <a:effectLst/>
                <a:latin typeface="Times New Roman" panose="02020603050405020304" pitchFamily="18" charset="0"/>
                <a:ea typeface="Times New Roman" panose="02020603050405020304" pitchFamily="18" charset="0"/>
              </a:rPr>
              <a:t>price-level gap</a:t>
            </a:r>
            <a:r>
              <a:rPr lang="en-US" sz="2200" dirty="0">
                <a:effectLst/>
                <a:latin typeface="Times New Roman" panose="02020603050405020304" pitchFamily="18" charset="0"/>
                <a:ea typeface="Times New Roman" panose="02020603050405020304" pitchFamily="18" charset="0"/>
              </a:rPr>
              <a:t> defined as the difference between the actual price level and the price level that would have prevailed if deflation had been avoided and price stability maintained at the pre-deflation level.</a:t>
            </a:r>
          </a:p>
          <a:p>
            <a:pPr algn="just">
              <a:lnSpc>
                <a:spcPct val="114000"/>
              </a:lnSpc>
            </a:pPr>
            <a:r>
              <a:rPr lang="en-US" sz="2200" b="1" dirty="0">
                <a:ea typeface="Times New Roman" panose="02020603050405020304" pitchFamily="18" charset="0"/>
                <a:cs typeface="Mangal" panose="02040503050203030202" pitchFamily="18" charset="0"/>
              </a:rPr>
              <a:t>A</a:t>
            </a:r>
            <a:r>
              <a:rPr lang="en-US" sz="2200" b="1" dirty="0">
                <a:effectLst/>
                <a:latin typeface="Times New Roman" panose="02020603050405020304" pitchFamily="18" charset="0"/>
                <a:ea typeface="Times New Roman" panose="02020603050405020304" pitchFamily="18" charset="0"/>
                <a:cs typeface="Mangal" panose="02040503050203030202" pitchFamily="18" charset="0"/>
              </a:rPr>
              <a:t>dvantage</a:t>
            </a:r>
            <a:r>
              <a:rPr lang="en-US" sz="2200" dirty="0">
                <a:effectLst/>
                <a:latin typeface="Times New Roman" panose="02020603050405020304" pitchFamily="18" charset="0"/>
                <a:ea typeface="Times New Roman" panose="02020603050405020304" pitchFamily="18" charset="0"/>
                <a:cs typeface="Mangal" panose="02040503050203030202" pitchFamily="18" charset="0"/>
              </a:rPr>
              <a:t>: The shortfalls in any period are loaded onto the next period’s price-gap, prompting firmer expectations of future inflation among market participants. </a:t>
            </a:r>
          </a:p>
          <a:p>
            <a:pPr algn="just">
              <a:lnSpc>
                <a:spcPct val="114000"/>
              </a:lnSpc>
            </a:pPr>
            <a:r>
              <a:rPr lang="en-US" sz="2200" b="1" dirty="0">
                <a:effectLst/>
                <a:latin typeface="Times New Roman" panose="02020603050405020304" pitchFamily="18" charset="0"/>
                <a:ea typeface="Times New Roman" panose="02020603050405020304" pitchFamily="18" charset="0"/>
              </a:rPr>
              <a:t>Fundamental issue: </a:t>
            </a:r>
            <a:r>
              <a:rPr lang="en-US" sz="2200" dirty="0">
                <a:effectLst/>
                <a:latin typeface="Times New Roman" panose="02020603050405020304" pitchFamily="18" charset="0"/>
                <a:ea typeface="Times New Roman" panose="02020603050405020304" pitchFamily="18" charset="0"/>
              </a:rPr>
              <a:t>Wicksell’s </a:t>
            </a:r>
            <a:r>
              <a:rPr lang="en-US" sz="2200" i="1" dirty="0">
                <a:effectLst/>
                <a:latin typeface="Times New Roman" panose="02020603050405020304" pitchFamily="18" charset="0"/>
                <a:ea typeface="Times New Roman" panose="02020603050405020304" pitchFamily="18" charset="0"/>
              </a:rPr>
              <a:t>cumulative process</a:t>
            </a:r>
            <a:r>
              <a:rPr lang="en-US" sz="2200" dirty="0">
                <a:effectLst/>
                <a:latin typeface="Times New Roman" panose="02020603050405020304" pitchFamily="18" charset="0"/>
                <a:ea typeface="Times New Roman" panose="02020603050405020304" pitchFamily="18" charset="0"/>
              </a:rPr>
              <a:t> is an analysis of </a:t>
            </a:r>
            <a:r>
              <a:rPr lang="en-US" sz="2200" i="1" dirty="0">
                <a:effectLst/>
                <a:latin typeface="Times New Roman" panose="02020603050405020304" pitchFamily="18" charset="0"/>
                <a:ea typeface="Times New Roman" panose="02020603050405020304" pitchFamily="18" charset="0"/>
              </a:rPr>
              <a:t>secular </a:t>
            </a:r>
            <a:r>
              <a:rPr lang="en-US" sz="2200" dirty="0">
                <a:effectLst/>
                <a:latin typeface="Times New Roman" panose="02020603050405020304" pitchFamily="18" charset="0"/>
                <a:ea typeface="Times New Roman" panose="02020603050405020304" pitchFamily="18" charset="0"/>
              </a:rPr>
              <a:t>changes in prices (Hansson(1990), p. 261). The cumulative process is aborted in the presence of sticky money wages and only if the macroeconomic shocks are large enough to break through this wage inflexibility will the cumulative process apply</a:t>
            </a:r>
            <a:r>
              <a:rPr lang="en-US" sz="2200" dirty="0">
                <a:ea typeface="Calibri" panose="020F0502020204030204" pitchFamily="34" charset="0"/>
              </a:rPr>
              <a:t>. </a:t>
            </a:r>
            <a:r>
              <a:rPr lang="en-US" sz="2200" dirty="0">
                <a:effectLst/>
                <a:ea typeface="Calibri" panose="020F0502020204030204" pitchFamily="34" charset="0"/>
              </a:rPr>
              <a:t>In short, the cumulative process applies only under flexible money and wages, which can only prevail in a modern economy in the long run. </a:t>
            </a:r>
          </a:p>
          <a:p>
            <a:pPr algn="just">
              <a:lnSpc>
                <a:spcPct val="114000"/>
              </a:lnSpc>
            </a:pPr>
            <a:endParaRPr lang="en-US" sz="2200" dirty="0">
              <a:effectLst/>
              <a:ea typeface="Times New Roman" panose="02020603050405020304" pitchFamily="18" charset="0"/>
            </a:endParaRPr>
          </a:p>
          <a:p>
            <a:pPr algn="just">
              <a:lnSpc>
                <a:spcPct val="114000"/>
              </a:lnSpc>
            </a:pPr>
            <a:endParaRPr lang="en-IN" sz="2200" dirty="0">
              <a:effectLst/>
              <a:latin typeface="Calibri" panose="020F0502020204030204" pitchFamily="34" charset="0"/>
              <a:ea typeface="Calibri" panose="020F0502020204030204" pitchFamily="34" charset="0"/>
              <a:cs typeface="Mangal" panose="02040503050203030202" pitchFamily="18" charset="0"/>
            </a:endParaRPr>
          </a:p>
          <a:p>
            <a:pPr algn="just">
              <a:lnSpc>
                <a:spcPct val="114000"/>
              </a:lnSpc>
            </a:pPr>
            <a:endParaRPr lang="en-IN" sz="2200" b="1" dirty="0"/>
          </a:p>
        </p:txBody>
      </p:sp>
      <p:sp>
        <p:nvSpPr>
          <p:cNvPr id="3" name="Title 2">
            <a:extLst>
              <a:ext uri="{FF2B5EF4-FFF2-40B4-BE49-F238E27FC236}">
                <a16:creationId xmlns:a16="http://schemas.microsoft.com/office/drawing/2014/main" id="{17A15A71-C1CD-3E17-5E65-522252D0F8D8}"/>
              </a:ext>
            </a:extLst>
          </p:cNvPr>
          <p:cNvSpPr>
            <a:spLocks noGrp="1"/>
          </p:cNvSpPr>
          <p:nvPr>
            <p:ph type="title"/>
          </p:nvPr>
        </p:nvSpPr>
        <p:spPr/>
        <p:txBody>
          <a:bodyPr>
            <a:normAutofit fontScale="90000"/>
          </a:bodyPr>
          <a:lstStyle/>
          <a:p>
            <a:r>
              <a:rPr lang="en-US" dirty="0"/>
              <a:t>Solutions to ZLB based on the liquidity trap</a:t>
            </a:r>
            <a:endParaRPr lang="en-IN" dirty="0"/>
          </a:p>
        </p:txBody>
      </p:sp>
    </p:spTree>
    <p:extLst>
      <p:ext uri="{BB962C8B-B14F-4D97-AF65-F5344CB8AC3E}">
        <p14:creationId xmlns:p14="http://schemas.microsoft.com/office/powerpoint/2010/main" val="39935071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4B3B123-5B6F-CD29-8C1A-626ACAAA9682}"/>
              </a:ext>
            </a:extLst>
          </p:cNvPr>
          <p:cNvSpPr>
            <a:spLocks noGrp="1"/>
          </p:cNvSpPr>
          <p:nvPr>
            <p:ph idx="1"/>
          </p:nvPr>
        </p:nvSpPr>
        <p:spPr/>
        <p:txBody>
          <a:bodyPr>
            <a:noAutofit/>
          </a:bodyPr>
          <a:lstStyle/>
          <a:p>
            <a:pPr marL="109728" indent="0" algn="just">
              <a:lnSpc>
                <a:spcPct val="114000"/>
              </a:lnSpc>
              <a:buNone/>
            </a:pPr>
            <a:r>
              <a:rPr lang="en-US" sz="2200" b="1" dirty="0"/>
              <a:t>Reducing the long-term interest rate: </a:t>
            </a:r>
            <a:r>
              <a:rPr lang="en-US" sz="2200" dirty="0"/>
              <a:t>is the primary </a:t>
            </a:r>
            <a:r>
              <a:rPr lang="en-US" sz="2200" dirty="0">
                <a:effectLst/>
                <a:latin typeface="Times New Roman" panose="02020603050405020304" pitchFamily="18" charset="0"/>
                <a:ea typeface="Times New Roman" panose="02020603050405020304" pitchFamily="18" charset="0"/>
              </a:rPr>
              <a:t>consideration for long-term consumption and investment plans and avoids the </a:t>
            </a:r>
            <a:r>
              <a:rPr lang="en-US" sz="2200" dirty="0" err="1">
                <a:effectLst/>
                <a:latin typeface="Times New Roman" panose="02020603050405020304" pitchFamily="18" charset="0"/>
                <a:ea typeface="Times New Roman" panose="02020603050405020304" pitchFamily="18" charset="0"/>
              </a:rPr>
              <a:t>Wicksellian</a:t>
            </a:r>
            <a:r>
              <a:rPr lang="en-US" sz="2200" dirty="0">
                <a:effectLst/>
                <a:latin typeface="Times New Roman" panose="02020603050405020304" pitchFamily="18" charset="0"/>
                <a:ea typeface="Times New Roman" panose="02020603050405020304" pitchFamily="18" charset="0"/>
              </a:rPr>
              <a:t> objection.</a:t>
            </a:r>
          </a:p>
          <a:p>
            <a:pPr algn="just">
              <a:lnSpc>
                <a:spcPct val="114000"/>
              </a:lnSpc>
            </a:pPr>
            <a:r>
              <a:rPr lang="en-US" sz="2200" dirty="0">
                <a:effectLst/>
                <a:latin typeface="Times New Roman" panose="02020603050405020304" pitchFamily="18" charset="0"/>
                <a:ea typeface="Times New Roman" panose="02020603050405020304" pitchFamily="18" charset="0"/>
              </a:rPr>
              <a:t>Reduction can be achieved via the </a:t>
            </a:r>
            <a:r>
              <a:rPr lang="en-US" sz="2200" i="1" dirty="0">
                <a:effectLst/>
                <a:latin typeface="Times New Roman" panose="02020603050405020304" pitchFamily="18" charset="0"/>
                <a:ea typeface="Times New Roman" panose="02020603050405020304" pitchFamily="18" charset="0"/>
              </a:rPr>
              <a:t>Operation Twist</a:t>
            </a:r>
            <a:r>
              <a:rPr lang="en-US" sz="2200" dirty="0">
                <a:effectLst/>
                <a:latin typeface="Times New Roman" panose="02020603050405020304" pitchFamily="18" charset="0"/>
                <a:ea typeface="Times New Roman" panose="02020603050405020304" pitchFamily="18" charset="0"/>
              </a:rPr>
              <a:t> in which the central bank buys longer-term securities in exchange for short-term securities. This results in lowering short-term security prices and raising the prices of long-term securities resulting in a </a:t>
            </a:r>
            <a:r>
              <a:rPr lang="en-US" sz="2200" i="1" dirty="0">
                <a:effectLst/>
                <a:latin typeface="Times New Roman" panose="02020603050405020304" pitchFamily="18" charset="0"/>
                <a:ea typeface="Times New Roman" panose="02020603050405020304" pitchFamily="18" charset="0"/>
              </a:rPr>
              <a:t>twist</a:t>
            </a:r>
            <a:r>
              <a:rPr lang="en-US" sz="2200" dirty="0">
                <a:effectLst/>
                <a:latin typeface="Times New Roman" panose="02020603050405020304" pitchFamily="18" charset="0"/>
                <a:ea typeface="Times New Roman" panose="02020603050405020304" pitchFamily="18" charset="0"/>
              </a:rPr>
              <a:t> to the yield curve which rises at the short end and falls at the long end (see Bernanke (2002) and Meltzer (2001)). </a:t>
            </a:r>
          </a:p>
          <a:p>
            <a:pPr algn="just">
              <a:lnSpc>
                <a:spcPct val="114000"/>
              </a:lnSpc>
            </a:pPr>
            <a:r>
              <a:rPr lang="en-US" sz="2200" b="1" dirty="0">
                <a:ea typeface="Times New Roman" panose="02020603050405020304" pitchFamily="18" charset="0"/>
              </a:rPr>
              <a:t>Limitation</a:t>
            </a:r>
            <a:r>
              <a:rPr lang="en-US" sz="2200" dirty="0">
                <a:ea typeface="Times New Roman" panose="02020603050405020304" pitchFamily="18" charset="0"/>
              </a:rPr>
              <a:t>: It</a:t>
            </a:r>
            <a:r>
              <a:rPr lang="en-US" sz="2200" dirty="0">
                <a:effectLst/>
                <a:latin typeface="Times New Roman" panose="02020603050405020304" pitchFamily="18" charset="0"/>
                <a:ea typeface="Times New Roman" panose="02020603050405020304" pitchFamily="18" charset="0"/>
              </a:rPr>
              <a:t>s application depends on the store of long-term securities with the public and by the reluctance of large financial institutions to part with safe long-term securities in exchange for short term paper.</a:t>
            </a:r>
          </a:p>
          <a:p>
            <a:pPr marL="109728" indent="0" algn="just">
              <a:lnSpc>
                <a:spcPct val="114000"/>
              </a:lnSpc>
              <a:buNone/>
            </a:pPr>
            <a:endParaRPr lang="en-IN" sz="2200" dirty="0">
              <a:effectLst/>
              <a:latin typeface="Calibri" panose="020F0502020204030204" pitchFamily="34" charset="0"/>
              <a:ea typeface="Calibri" panose="020F0502020204030204" pitchFamily="34" charset="0"/>
              <a:cs typeface="Mangal" panose="02040503050203030202" pitchFamily="18" charset="0"/>
            </a:endParaRPr>
          </a:p>
          <a:p>
            <a:pPr algn="just">
              <a:lnSpc>
                <a:spcPct val="114000"/>
              </a:lnSpc>
            </a:pPr>
            <a:endParaRPr lang="en-IN" sz="2200" b="1" dirty="0"/>
          </a:p>
        </p:txBody>
      </p:sp>
      <p:sp>
        <p:nvSpPr>
          <p:cNvPr id="3" name="Title 2">
            <a:extLst>
              <a:ext uri="{FF2B5EF4-FFF2-40B4-BE49-F238E27FC236}">
                <a16:creationId xmlns:a16="http://schemas.microsoft.com/office/drawing/2014/main" id="{17A15A71-C1CD-3E17-5E65-522252D0F8D8}"/>
              </a:ext>
            </a:extLst>
          </p:cNvPr>
          <p:cNvSpPr>
            <a:spLocks noGrp="1"/>
          </p:cNvSpPr>
          <p:nvPr>
            <p:ph type="title"/>
          </p:nvPr>
        </p:nvSpPr>
        <p:spPr/>
        <p:txBody>
          <a:bodyPr>
            <a:normAutofit fontScale="90000"/>
          </a:bodyPr>
          <a:lstStyle/>
          <a:p>
            <a:r>
              <a:rPr lang="en-US" dirty="0"/>
              <a:t>Solutions to ZLB based on the liquidity trap</a:t>
            </a:r>
            <a:endParaRPr lang="en-IN" dirty="0"/>
          </a:p>
        </p:txBody>
      </p:sp>
    </p:spTree>
    <p:extLst>
      <p:ext uri="{BB962C8B-B14F-4D97-AF65-F5344CB8AC3E}">
        <p14:creationId xmlns:p14="http://schemas.microsoft.com/office/powerpoint/2010/main" val="3158368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4B3B123-5B6F-CD29-8C1A-626ACAAA9682}"/>
              </a:ext>
            </a:extLst>
          </p:cNvPr>
          <p:cNvSpPr>
            <a:spLocks noGrp="1"/>
          </p:cNvSpPr>
          <p:nvPr>
            <p:ph idx="1"/>
          </p:nvPr>
        </p:nvSpPr>
        <p:spPr/>
        <p:txBody>
          <a:bodyPr>
            <a:noAutofit/>
          </a:bodyPr>
          <a:lstStyle/>
          <a:p>
            <a:pPr marL="109728" indent="0" algn="just">
              <a:lnSpc>
                <a:spcPct val="114000"/>
              </a:lnSpc>
              <a:buNone/>
            </a:pPr>
            <a:r>
              <a:rPr lang="en-US" sz="2200" b="1" dirty="0"/>
              <a:t>Fiscal Stimulus: Keynes’ General Theory </a:t>
            </a:r>
            <a:r>
              <a:rPr lang="en-US" sz="2200" dirty="0">
                <a:effectLst/>
                <a:ea typeface="Times New Roman" panose="02020603050405020304" pitchFamily="18" charset="0"/>
              </a:rPr>
              <a:t>advocated an aggressive fiscal policy through public expenditure/tax cuts as a way of stimulating the economy out of a deep recession (pessimistic about effectiveness of monetary policy in surmounting liquidity trap).</a:t>
            </a:r>
          </a:p>
          <a:p>
            <a:pPr algn="just">
              <a:lnSpc>
                <a:spcPct val="114000"/>
              </a:lnSpc>
            </a:pPr>
            <a:r>
              <a:rPr lang="en-US" sz="2200" b="1" dirty="0">
                <a:ea typeface="Times New Roman" panose="02020603050405020304" pitchFamily="18" charset="0"/>
              </a:rPr>
              <a:t>Critique: </a:t>
            </a:r>
            <a:r>
              <a:rPr lang="en-US" sz="2200" dirty="0" err="1">
                <a:ea typeface="Times New Roman" panose="02020603050405020304" pitchFamily="18" charset="0"/>
              </a:rPr>
              <a:t>Hawtrey</a:t>
            </a:r>
            <a:r>
              <a:rPr lang="en-US" sz="2200" dirty="0">
                <a:ea typeface="Times New Roman" panose="02020603050405020304" pitchFamily="18" charset="0"/>
              </a:rPr>
              <a:t> (1933) was quite opposed to this method of getting out of a recession. </a:t>
            </a:r>
            <a:r>
              <a:rPr lang="en-US" sz="2200" dirty="0" err="1">
                <a:ea typeface="Times New Roman" panose="02020603050405020304" pitchFamily="18" charset="0"/>
              </a:rPr>
              <a:t>Hawtrey’s</a:t>
            </a:r>
            <a:r>
              <a:rPr lang="en-US" sz="2200" dirty="0">
                <a:ea typeface="Times New Roman" panose="02020603050405020304" pitchFamily="18" charset="0"/>
              </a:rPr>
              <a:t> position is very close to what was then described as the Treasury view,  though it is not very clear whether he was the chief architect of this view (having been closely associated with the Treasury for a very long period).  </a:t>
            </a:r>
          </a:p>
          <a:p>
            <a:pPr algn="just">
              <a:lnSpc>
                <a:spcPct val="114000"/>
              </a:lnSpc>
            </a:pPr>
            <a:r>
              <a:rPr lang="en-US" sz="2200" dirty="0">
                <a:ea typeface="Times New Roman" panose="02020603050405020304" pitchFamily="18" charset="0"/>
              </a:rPr>
              <a:t>Interestingly, </a:t>
            </a:r>
            <a:r>
              <a:rPr lang="en-US" sz="2200" dirty="0" err="1">
                <a:ea typeface="Times New Roman" panose="02020603050405020304" pitchFamily="18" charset="0"/>
              </a:rPr>
              <a:t>Hawtrey</a:t>
            </a:r>
            <a:r>
              <a:rPr lang="en-US" sz="2200" dirty="0">
                <a:ea typeface="Times New Roman" panose="02020603050405020304" pitchFamily="18" charset="0"/>
              </a:rPr>
              <a:t> felt that public expenditure financed by bonds, would simply displace private expenditure (an early expression of crowding out effect). However, if the fiscal deficits were financed by deficit financing (creation of new money) they </a:t>
            </a:r>
            <a:r>
              <a:rPr lang="en-US" sz="2200" dirty="0">
                <a:effectLst/>
                <a:ea typeface="Times New Roman" panose="02020603050405020304" pitchFamily="18" charset="0"/>
              </a:rPr>
              <a:t>would have a useful role to play in ending the </a:t>
            </a:r>
            <a:r>
              <a:rPr lang="en-US" sz="2200" i="1" dirty="0">
                <a:effectLst/>
                <a:ea typeface="Times New Roman" panose="02020603050405020304" pitchFamily="18" charset="0"/>
              </a:rPr>
              <a:t>credit deadlock</a:t>
            </a:r>
            <a:r>
              <a:rPr lang="en-US" sz="2200" dirty="0">
                <a:effectLst/>
                <a:ea typeface="Times New Roman" panose="02020603050405020304" pitchFamily="18" charset="0"/>
              </a:rPr>
              <a:t>. But then it was the associated money creation, rather than the direct fiscal expenditure which was the key element in the revival (</a:t>
            </a:r>
            <a:r>
              <a:rPr lang="en-US" sz="2200" dirty="0" err="1">
                <a:effectLst/>
                <a:ea typeface="Times New Roman" panose="02020603050405020304" pitchFamily="18" charset="0"/>
              </a:rPr>
              <a:t>Hawtrey</a:t>
            </a:r>
            <a:r>
              <a:rPr lang="en-US" sz="2200" dirty="0">
                <a:effectLst/>
                <a:ea typeface="Times New Roman" panose="02020603050405020304" pitchFamily="18" charset="0"/>
              </a:rPr>
              <a:t> (1928) and </a:t>
            </a:r>
            <a:r>
              <a:rPr lang="en-US" sz="2200" dirty="0" err="1">
                <a:effectLst/>
                <a:ea typeface="Times New Roman" panose="02020603050405020304" pitchFamily="18" charset="0"/>
              </a:rPr>
              <a:t>Laidler</a:t>
            </a:r>
            <a:r>
              <a:rPr lang="en-US" sz="2200" dirty="0">
                <a:effectLst/>
                <a:ea typeface="Times New Roman" panose="02020603050405020304" pitchFamily="18" charset="0"/>
              </a:rPr>
              <a:t> and Sandilands (2002), p. 524). </a:t>
            </a:r>
            <a:endParaRPr lang="en-US" sz="2200" dirty="0">
              <a:ea typeface="Times New Roman" panose="02020603050405020304" pitchFamily="18" charset="0"/>
            </a:endParaRPr>
          </a:p>
          <a:p>
            <a:pPr algn="just">
              <a:lnSpc>
                <a:spcPct val="114000"/>
              </a:lnSpc>
            </a:pPr>
            <a:endParaRPr lang="en-US" sz="2200" dirty="0">
              <a:effectLst/>
              <a:ea typeface="Times New Roman" panose="02020603050405020304" pitchFamily="18" charset="0"/>
            </a:endParaRPr>
          </a:p>
          <a:p>
            <a:pPr marL="109728" indent="0" algn="just">
              <a:lnSpc>
                <a:spcPct val="114000"/>
              </a:lnSpc>
              <a:buNone/>
            </a:pPr>
            <a:endParaRPr lang="en-US" sz="2200" dirty="0">
              <a:effectLst/>
              <a:ea typeface="Times New Roman" panose="02020603050405020304" pitchFamily="18" charset="0"/>
            </a:endParaRPr>
          </a:p>
          <a:p>
            <a:pPr marL="109728" indent="0" algn="just">
              <a:lnSpc>
                <a:spcPct val="114000"/>
              </a:lnSpc>
              <a:buNone/>
            </a:pPr>
            <a:endParaRPr lang="en-IN" sz="2200" dirty="0">
              <a:effectLst/>
              <a:ea typeface="Calibri" panose="020F0502020204030204" pitchFamily="34" charset="0"/>
            </a:endParaRPr>
          </a:p>
          <a:p>
            <a:pPr algn="just">
              <a:lnSpc>
                <a:spcPct val="114000"/>
              </a:lnSpc>
            </a:pPr>
            <a:endParaRPr lang="en-IN" sz="2200" b="1" dirty="0"/>
          </a:p>
        </p:txBody>
      </p:sp>
      <p:sp>
        <p:nvSpPr>
          <p:cNvPr id="3" name="Title 2">
            <a:extLst>
              <a:ext uri="{FF2B5EF4-FFF2-40B4-BE49-F238E27FC236}">
                <a16:creationId xmlns:a16="http://schemas.microsoft.com/office/drawing/2014/main" id="{17A15A71-C1CD-3E17-5E65-522252D0F8D8}"/>
              </a:ext>
            </a:extLst>
          </p:cNvPr>
          <p:cNvSpPr>
            <a:spLocks noGrp="1"/>
          </p:cNvSpPr>
          <p:nvPr>
            <p:ph type="title"/>
          </p:nvPr>
        </p:nvSpPr>
        <p:spPr/>
        <p:txBody>
          <a:bodyPr>
            <a:normAutofit fontScale="90000"/>
          </a:bodyPr>
          <a:lstStyle/>
          <a:p>
            <a:r>
              <a:rPr lang="en-US" dirty="0"/>
              <a:t>Solutions to ZLB based on the liquidity trap</a:t>
            </a:r>
            <a:endParaRPr lang="en-IN" dirty="0"/>
          </a:p>
        </p:txBody>
      </p:sp>
    </p:spTree>
    <p:extLst>
      <p:ext uri="{BB962C8B-B14F-4D97-AF65-F5344CB8AC3E}">
        <p14:creationId xmlns:p14="http://schemas.microsoft.com/office/powerpoint/2010/main" val="14824911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4B3B123-5B6F-CD29-8C1A-626ACAAA9682}"/>
              </a:ext>
            </a:extLst>
          </p:cNvPr>
          <p:cNvSpPr>
            <a:spLocks noGrp="1"/>
          </p:cNvSpPr>
          <p:nvPr>
            <p:ph idx="1"/>
          </p:nvPr>
        </p:nvSpPr>
        <p:spPr/>
        <p:txBody>
          <a:bodyPr>
            <a:noAutofit/>
          </a:bodyPr>
          <a:lstStyle/>
          <a:p>
            <a:pPr marL="109728" indent="0" algn="just">
              <a:lnSpc>
                <a:spcPct val="114000"/>
              </a:lnSpc>
              <a:buNone/>
            </a:pPr>
            <a:r>
              <a:rPr lang="en-US" sz="2100" b="1" dirty="0"/>
              <a:t>Currency depreciation: </a:t>
            </a:r>
            <a:r>
              <a:rPr lang="en-US" sz="2100" dirty="0">
                <a:effectLst/>
                <a:ea typeface="Times New Roman" panose="02020603050405020304" pitchFamily="18" charset="0"/>
              </a:rPr>
              <a:t>supplemented with a switchover to a </a:t>
            </a:r>
            <a:r>
              <a:rPr lang="en-US" sz="2100" i="1" dirty="0">
                <a:effectLst/>
                <a:ea typeface="Times New Roman" panose="02020603050405020304" pitchFamily="18" charset="0"/>
              </a:rPr>
              <a:t>crawling peg</a:t>
            </a:r>
            <a:r>
              <a:rPr lang="en-US" sz="2100" dirty="0">
                <a:effectLst/>
                <a:ea typeface="Times New Roman" panose="02020603050405020304" pitchFamily="18" charset="0"/>
              </a:rPr>
              <a:t> regime.</a:t>
            </a:r>
          </a:p>
          <a:p>
            <a:pPr algn="just">
              <a:lnSpc>
                <a:spcPct val="114000"/>
              </a:lnSpc>
            </a:pPr>
            <a:r>
              <a:rPr lang="en-US" sz="2100" dirty="0">
                <a:effectLst/>
                <a:ea typeface="Times New Roman" panose="02020603050405020304" pitchFamily="18" charset="0"/>
              </a:rPr>
              <a:t>This is combined with an exit strategy of abandoning the </a:t>
            </a:r>
            <a:r>
              <a:rPr lang="en-US" sz="2100" i="1" dirty="0">
                <a:effectLst/>
                <a:ea typeface="Times New Roman" panose="02020603050405020304" pitchFamily="18" charset="0"/>
              </a:rPr>
              <a:t>crawl</a:t>
            </a:r>
            <a:r>
              <a:rPr lang="en-US" sz="2100" dirty="0">
                <a:effectLst/>
                <a:ea typeface="Times New Roman" panose="02020603050405020304" pitchFamily="18" charset="0"/>
              </a:rPr>
              <a:t> at a future date in </a:t>
            </a:r>
            <a:r>
              <a:rPr lang="en-US" sz="2100" dirty="0" err="1">
                <a:effectLst/>
                <a:ea typeface="Times New Roman" panose="02020603050405020304" pitchFamily="18" charset="0"/>
              </a:rPr>
              <a:t>favour</a:t>
            </a:r>
            <a:r>
              <a:rPr lang="en-US" sz="2100" dirty="0">
                <a:effectLst/>
                <a:ea typeface="Times New Roman" panose="02020603050405020304" pitchFamily="18" charset="0"/>
              </a:rPr>
              <a:t> of inflation or price level targeting.   A currency depreciation can act as a stimulus to the export sector and also as a signal for future inflation. This will serve to firm up future inflationary expectations and thereby an expectation of a real interest drop. </a:t>
            </a:r>
          </a:p>
          <a:p>
            <a:pPr algn="just">
              <a:lnSpc>
                <a:spcPct val="114000"/>
              </a:lnSpc>
            </a:pPr>
            <a:r>
              <a:rPr lang="en-US" sz="2100" dirty="0">
                <a:effectLst/>
                <a:ea typeface="Times New Roman" panose="02020603050405020304" pitchFamily="18" charset="0"/>
              </a:rPr>
              <a:t>While this option may be available to a small open economy, it is doubtful if a major country with a large export sector can adopt this strategy without considerable repercussions in the global commodity and forex markets (Svensson (2003)). </a:t>
            </a:r>
          </a:p>
          <a:p>
            <a:pPr algn="just">
              <a:lnSpc>
                <a:spcPct val="114000"/>
              </a:lnSpc>
            </a:pPr>
            <a:r>
              <a:rPr lang="en-US" sz="2100" dirty="0">
                <a:effectLst/>
                <a:ea typeface="Times New Roman" panose="02020603050405020304" pitchFamily="18" charset="0"/>
              </a:rPr>
              <a:t>Other trading partners who would most likely be facing the same situation (as happened during the Great Depression and the more recent Global Financial Crisis) would most likely follow suit destabilizing global markets. Besides the exit strategy may not be fully credible either with domestic economic agents or with  trading partners. </a:t>
            </a:r>
            <a:endParaRPr lang="en-IN" sz="2100" dirty="0">
              <a:effectLst/>
              <a:ea typeface="Calibri" panose="020F0502020204030204" pitchFamily="34" charset="0"/>
            </a:endParaRPr>
          </a:p>
          <a:p>
            <a:pPr algn="just">
              <a:lnSpc>
                <a:spcPct val="114000"/>
              </a:lnSpc>
            </a:pPr>
            <a:endParaRPr lang="en-IN" sz="2100" b="1" dirty="0"/>
          </a:p>
        </p:txBody>
      </p:sp>
      <p:sp>
        <p:nvSpPr>
          <p:cNvPr id="3" name="Title 2">
            <a:extLst>
              <a:ext uri="{FF2B5EF4-FFF2-40B4-BE49-F238E27FC236}">
                <a16:creationId xmlns:a16="http://schemas.microsoft.com/office/drawing/2014/main" id="{17A15A71-C1CD-3E17-5E65-522252D0F8D8}"/>
              </a:ext>
            </a:extLst>
          </p:cNvPr>
          <p:cNvSpPr>
            <a:spLocks noGrp="1"/>
          </p:cNvSpPr>
          <p:nvPr>
            <p:ph type="title"/>
          </p:nvPr>
        </p:nvSpPr>
        <p:spPr/>
        <p:txBody>
          <a:bodyPr>
            <a:normAutofit fontScale="90000"/>
          </a:bodyPr>
          <a:lstStyle/>
          <a:p>
            <a:r>
              <a:rPr lang="en-US" dirty="0"/>
              <a:t>Solutions to ZLB based on the liquidity trap</a:t>
            </a:r>
            <a:endParaRPr lang="en-IN" dirty="0"/>
          </a:p>
        </p:txBody>
      </p:sp>
    </p:spTree>
    <p:extLst>
      <p:ext uri="{BB962C8B-B14F-4D97-AF65-F5344CB8AC3E}">
        <p14:creationId xmlns:p14="http://schemas.microsoft.com/office/powerpoint/2010/main" val="16094780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4B3B123-5B6F-CD29-8C1A-626ACAAA9682}"/>
              </a:ext>
            </a:extLst>
          </p:cNvPr>
          <p:cNvSpPr>
            <a:spLocks noGrp="1"/>
          </p:cNvSpPr>
          <p:nvPr>
            <p:ph idx="1"/>
          </p:nvPr>
        </p:nvSpPr>
        <p:spPr/>
        <p:txBody>
          <a:bodyPr>
            <a:noAutofit/>
          </a:bodyPr>
          <a:lstStyle/>
          <a:p>
            <a:pPr marL="109728" indent="0" algn="just">
              <a:lnSpc>
                <a:spcPct val="114000"/>
              </a:lnSpc>
              <a:buNone/>
            </a:pPr>
            <a:r>
              <a:rPr lang="en-US" sz="2200" b="1" dirty="0"/>
              <a:t>Svensson’s foolproof strategy: </a:t>
            </a:r>
            <a:r>
              <a:rPr lang="en-US" sz="2200" dirty="0"/>
              <a:t>Svensson (2001, 2003) suggested a combination of currency depreciation and a price-gap target. The strategy consists of announcing and implementing the following three measures:</a:t>
            </a:r>
          </a:p>
          <a:p>
            <a:pPr marL="514350" indent="-344488" algn="just">
              <a:lnSpc>
                <a:spcPct val="114000"/>
              </a:lnSpc>
              <a:buSzPct val="100000"/>
              <a:buFont typeface="+mj-lt"/>
              <a:buAutoNum type="romanLcPeriod"/>
            </a:pPr>
            <a:r>
              <a:rPr lang="en-US" sz="2200" dirty="0"/>
              <a:t>An upward sloping price-level target path, starting above the current price  level by the price gap that has to be eliminated. </a:t>
            </a:r>
          </a:p>
          <a:p>
            <a:pPr marL="514350" indent="-344488" algn="just">
              <a:lnSpc>
                <a:spcPct val="114000"/>
              </a:lnSpc>
              <a:buSzPct val="100000"/>
              <a:buFont typeface="+mj-lt"/>
              <a:buAutoNum type="romanLcPeriod"/>
            </a:pPr>
            <a:r>
              <a:rPr lang="en-US" sz="2200" dirty="0"/>
              <a:t>A depreciation and a crawling peg of the currency (see footnote 13)</a:t>
            </a:r>
          </a:p>
          <a:p>
            <a:pPr marL="514350" indent="-344488" algn="just">
              <a:lnSpc>
                <a:spcPct val="114000"/>
              </a:lnSpc>
              <a:buSzPct val="100000"/>
              <a:buFont typeface="+mj-lt"/>
              <a:buAutoNum type="romanLcPeriod"/>
            </a:pPr>
            <a:r>
              <a:rPr lang="en-US" sz="2200" dirty="0"/>
              <a:t>An exit strategy committing the Central Bank or Commerce Ministry to abandon the peg in </a:t>
            </a:r>
            <a:r>
              <a:rPr lang="en-US" sz="2200" dirty="0" err="1"/>
              <a:t>favour</a:t>
            </a:r>
            <a:r>
              <a:rPr lang="en-US" sz="2200" dirty="0"/>
              <a:t> of inflation or price-level targeting once the price-gap has been bridged. </a:t>
            </a:r>
          </a:p>
          <a:p>
            <a:pPr algn="just">
              <a:lnSpc>
                <a:spcPct val="114000"/>
              </a:lnSpc>
            </a:pPr>
            <a:r>
              <a:rPr lang="en-IN" sz="2200" b="1" dirty="0"/>
              <a:t>Limitation: </a:t>
            </a:r>
            <a:r>
              <a:rPr lang="en-IN" sz="2200" dirty="0"/>
              <a:t>Success subject to </a:t>
            </a:r>
            <a:r>
              <a:rPr lang="en-US" sz="2200" dirty="0">
                <a:effectLst/>
                <a:latin typeface="Times New Roman" panose="02020603050405020304" pitchFamily="18" charset="0"/>
                <a:ea typeface="Times New Roman" panose="02020603050405020304" pitchFamily="18" charset="0"/>
              </a:rPr>
              <a:t>credibility of the Central Bank and has the same limitations as the currency depreciation and a price-gap target in a stand alone context.</a:t>
            </a:r>
          </a:p>
          <a:p>
            <a:pPr algn="just">
              <a:lnSpc>
                <a:spcPct val="114000"/>
              </a:lnSpc>
            </a:pPr>
            <a:endParaRPr lang="en-IN" sz="2200" b="1" dirty="0"/>
          </a:p>
        </p:txBody>
      </p:sp>
      <p:sp>
        <p:nvSpPr>
          <p:cNvPr id="3" name="Title 2">
            <a:extLst>
              <a:ext uri="{FF2B5EF4-FFF2-40B4-BE49-F238E27FC236}">
                <a16:creationId xmlns:a16="http://schemas.microsoft.com/office/drawing/2014/main" id="{17A15A71-C1CD-3E17-5E65-522252D0F8D8}"/>
              </a:ext>
            </a:extLst>
          </p:cNvPr>
          <p:cNvSpPr>
            <a:spLocks noGrp="1"/>
          </p:cNvSpPr>
          <p:nvPr>
            <p:ph type="title"/>
          </p:nvPr>
        </p:nvSpPr>
        <p:spPr/>
        <p:txBody>
          <a:bodyPr>
            <a:normAutofit fontScale="90000"/>
          </a:bodyPr>
          <a:lstStyle/>
          <a:p>
            <a:r>
              <a:rPr lang="en-US" dirty="0"/>
              <a:t>Solutions to ZLB based on the liquidity trap</a:t>
            </a:r>
            <a:endParaRPr lang="en-IN" dirty="0"/>
          </a:p>
        </p:txBody>
      </p:sp>
    </p:spTree>
    <p:extLst>
      <p:ext uri="{BB962C8B-B14F-4D97-AF65-F5344CB8AC3E}">
        <p14:creationId xmlns:p14="http://schemas.microsoft.com/office/powerpoint/2010/main" val="38755639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4B3B123-5B6F-CD29-8C1A-626ACAAA9682}"/>
              </a:ext>
            </a:extLst>
          </p:cNvPr>
          <p:cNvSpPr>
            <a:spLocks noGrp="1"/>
          </p:cNvSpPr>
          <p:nvPr>
            <p:ph idx="1"/>
          </p:nvPr>
        </p:nvSpPr>
        <p:spPr/>
        <p:txBody>
          <a:bodyPr>
            <a:noAutofit/>
          </a:bodyPr>
          <a:lstStyle/>
          <a:p>
            <a:pPr algn="just">
              <a:lnSpc>
                <a:spcPct val="114000"/>
              </a:lnSpc>
            </a:pPr>
            <a:r>
              <a:rPr lang="en-US" sz="2000" dirty="0">
                <a:ea typeface="Calibri" panose="020F0502020204030204" pitchFamily="34" charset="0"/>
              </a:rPr>
              <a:t>By</a:t>
            </a:r>
            <a:r>
              <a:rPr lang="en-US" sz="2000" dirty="0">
                <a:effectLst/>
                <a:latin typeface="Times New Roman" panose="02020603050405020304" pitchFamily="18" charset="0"/>
                <a:ea typeface="Calibri" panose="020F0502020204030204" pitchFamily="34" charset="0"/>
              </a:rPr>
              <a:t> December 2008, the federal funds rate had attained the ZLB being in the range 0 to 0.25%. </a:t>
            </a:r>
          </a:p>
          <a:p>
            <a:pPr algn="just">
              <a:lnSpc>
                <a:spcPct val="114000"/>
              </a:lnSpc>
            </a:pPr>
            <a:r>
              <a:rPr lang="en-US" sz="2000" dirty="0">
                <a:effectLst/>
                <a:latin typeface="Times New Roman" panose="02020603050405020304" pitchFamily="18" charset="0"/>
                <a:ea typeface="Calibri" panose="020F0502020204030204" pitchFamily="34" charset="0"/>
              </a:rPr>
              <a:t>But the financial crisis was in full swing with the real sector now contracting and unemployment climbing up. </a:t>
            </a:r>
            <a:endParaRPr lang="en-US" sz="2000" dirty="0">
              <a:ea typeface="Calibri" panose="020F0502020204030204" pitchFamily="34" charset="0"/>
            </a:endParaRPr>
          </a:p>
          <a:p>
            <a:pPr algn="just">
              <a:lnSpc>
                <a:spcPct val="114000"/>
              </a:lnSpc>
            </a:pPr>
            <a:r>
              <a:rPr lang="en-US" sz="2000" dirty="0">
                <a:effectLst/>
                <a:latin typeface="Times New Roman" panose="02020603050405020304" pitchFamily="18" charset="0"/>
                <a:ea typeface="Calibri" panose="020F0502020204030204" pitchFamily="34" charset="0"/>
              </a:rPr>
              <a:t>Little scope for conventional monetary policy, led to </a:t>
            </a:r>
            <a:r>
              <a:rPr lang="en-US" sz="2000" i="1" dirty="0">
                <a:effectLst/>
                <a:latin typeface="Times New Roman" panose="02020603050405020304" pitchFamily="18" charset="0"/>
                <a:ea typeface="Calibri" panose="020F0502020204030204" pitchFamily="34" charset="0"/>
              </a:rPr>
              <a:t>unconventional monetary policy measures.</a:t>
            </a:r>
            <a:r>
              <a:rPr lang="en-US" sz="2000" dirty="0">
                <a:effectLst/>
                <a:latin typeface="Times New Roman" panose="02020603050405020304" pitchFamily="18" charset="0"/>
                <a:ea typeface="Calibri" panose="020F0502020204030204" pitchFamily="34" charset="0"/>
              </a:rPr>
              <a:t> </a:t>
            </a:r>
          </a:p>
          <a:p>
            <a:pPr lvl="1" algn="just">
              <a:lnSpc>
                <a:spcPct val="114000"/>
              </a:lnSpc>
            </a:pPr>
            <a:r>
              <a:rPr lang="en-US" sz="2000" dirty="0">
                <a:effectLst/>
                <a:latin typeface="Times New Roman" panose="02020603050405020304" pitchFamily="18" charset="0"/>
                <a:ea typeface="Calibri" panose="020F0502020204030204" pitchFamily="34" charset="0"/>
              </a:rPr>
              <a:t>Operating on market expectations – the so-called </a:t>
            </a:r>
            <a:r>
              <a:rPr lang="en-US" sz="2000" b="1" i="1" dirty="0">
                <a:effectLst/>
                <a:latin typeface="Times New Roman" panose="02020603050405020304" pitchFamily="18" charset="0"/>
                <a:ea typeface="Calibri" panose="020F0502020204030204" pitchFamily="34" charset="0"/>
              </a:rPr>
              <a:t>forward guidance</a:t>
            </a:r>
            <a:r>
              <a:rPr lang="en-US" sz="2000" b="1" dirty="0">
                <a:effectLst/>
                <a:latin typeface="Times New Roman" panose="02020603050405020304" pitchFamily="18" charset="0"/>
                <a:ea typeface="Calibri" panose="020F0502020204030204" pitchFamily="34" charset="0"/>
              </a:rPr>
              <a:t> </a:t>
            </a:r>
            <a:r>
              <a:rPr lang="en-US" sz="2000" dirty="0">
                <a:effectLst/>
                <a:latin typeface="Times New Roman" panose="02020603050405020304" pitchFamily="18" charset="0"/>
                <a:ea typeface="Calibri" panose="020F0502020204030204" pitchFamily="34" charset="0"/>
              </a:rPr>
              <a:t>under which the central bank can resort to a commitment to maintain the policy rate at the ZLB for a sufficiently long period of time (see </a:t>
            </a:r>
            <a:r>
              <a:rPr lang="en-US" sz="2000" dirty="0" err="1">
                <a:effectLst/>
                <a:latin typeface="Times New Roman" panose="02020603050405020304" pitchFamily="18" charset="0"/>
                <a:ea typeface="Calibri" panose="020F0502020204030204" pitchFamily="34" charset="0"/>
              </a:rPr>
              <a:t>Dotsey</a:t>
            </a:r>
            <a:r>
              <a:rPr lang="en-US" sz="2000" dirty="0">
                <a:effectLst/>
                <a:latin typeface="Times New Roman" panose="02020603050405020304" pitchFamily="18" charset="0"/>
                <a:ea typeface="Calibri" panose="020F0502020204030204" pitchFamily="34" charset="0"/>
              </a:rPr>
              <a:t> (2016)). But such forward guidance cannot be credible unless backed by a large portfolio of securities at the central bank. </a:t>
            </a:r>
          </a:p>
          <a:p>
            <a:pPr lvl="1" algn="just">
              <a:lnSpc>
                <a:spcPct val="114000"/>
              </a:lnSpc>
            </a:pPr>
            <a:r>
              <a:rPr lang="en-US" sz="2000" dirty="0">
                <a:ea typeface="Calibri" panose="020F0502020204030204" pitchFamily="34" charset="0"/>
              </a:rPr>
              <a:t>The</a:t>
            </a:r>
            <a:r>
              <a:rPr lang="en-US" sz="2000" dirty="0">
                <a:effectLst/>
                <a:latin typeface="Times New Roman" panose="02020603050405020304" pitchFamily="18" charset="0"/>
                <a:ea typeface="Calibri" panose="020F0502020204030204" pitchFamily="34" charset="0"/>
              </a:rPr>
              <a:t> central bank can also operate on the cost of long-term credit by purchasing long-dated government securities, MBS (mortgage based securities), corporate bonds etc. and thereby driving down long-term yields on such assets. </a:t>
            </a:r>
          </a:p>
          <a:p>
            <a:pPr lvl="1" algn="just">
              <a:lnSpc>
                <a:spcPct val="114000"/>
              </a:lnSpc>
            </a:pPr>
            <a:r>
              <a:rPr lang="en-US" sz="2000" dirty="0">
                <a:effectLst/>
                <a:latin typeface="Times New Roman" panose="02020603050405020304" pitchFamily="18" charset="0"/>
                <a:ea typeface="Calibri" panose="020F0502020204030204" pitchFamily="34" charset="0"/>
              </a:rPr>
              <a:t>Thus the central bank needed to expand its balance sheet by purchasing government and private securities from the market – </a:t>
            </a:r>
            <a:r>
              <a:rPr lang="en-US" sz="2000" b="1" i="1" dirty="0">
                <a:effectLst/>
                <a:latin typeface="Times New Roman" panose="02020603050405020304" pitchFamily="18" charset="0"/>
                <a:ea typeface="Calibri" panose="020F0502020204030204" pitchFamily="34" charset="0"/>
              </a:rPr>
              <a:t>a process commonly dubbed as quantitative easing (QE). </a:t>
            </a:r>
          </a:p>
          <a:p>
            <a:pPr lvl="1" algn="just">
              <a:lnSpc>
                <a:spcPct val="114000"/>
              </a:lnSpc>
            </a:pPr>
            <a:r>
              <a:rPr lang="en-US" sz="2000" dirty="0">
                <a:solidFill>
                  <a:srgbClr val="000000"/>
                </a:solidFill>
                <a:effectLst/>
                <a:highlight>
                  <a:srgbClr val="FFFFFF"/>
                </a:highlight>
                <a:latin typeface="Times New Roman" panose="02020603050405020304" pitchFamily="18" charset="0"/>
                <a:ea typeface="Times New Roman" panose="02020603050405020304" pitchFamily="18" charset="0"/>
              </a:rPr>
              <a:t>Additionally QE is sometimes </a:t>
            </a:r>
            <a:r>
              <a:rPr lang="en-US" sz="2000" dirty="0">
                <a:solidFill>
                  <a:srgbClr val="000000"/>
                </a:solidFill>
                <a:highlight>
                  <a:srgbClr val="FFFFFF"/>
                </a:highlight>
                <a:ea typeface="Times New Roman" panose="02020603050405020304" pitchFamily="18" charset="0"/>
              </a:rPr>
              <a:t>used </a:t>
            </a:r>
            <a:r>
              <a:rPr lang="en-US" sz="2000" dirty="0">
                <a:solidFill>
                  <a:srgbClr val="000000"/>
                </a:solidFill>
                <a:effectLst/>
                <a:highlight>
                  <a:srgbClr val="FFFFFF"/>
                </a:highlight>
                <a:latin typeface="Times New Roman" panose="02020603050405020304" pitchFamily="18" charset="0"/>
                <a:ea typeface="Times New Roman" panose="02020603050405020304" pitchFamily="18" charset="0"/>
              </a:rPr>
              <a:t>to reduce the</a:t>
            </a:r>
            <a:r>
              <a:rPr lang="en-US" sz="2000" b="1" dirty="0">
                <a:solidFill>
                  <a:srgbClr val="000000"/>
                </a:solidFill>
                <a:effectLst/>
                <a:highlight>
                  <a:srgbClr val="FFFFFF"/>
                </a:highlight>
                <a:latin typeface="Times New Roman" panose="02020603050405020304" pitchFamily="18" charset="0"/>
                <a:ea typeface="Times New Roman" panose="02020603050405020304" pitchFamily="18" charset="0"/>
              </a:rPr>
              <a:t> </a:t>
            </a:r>
            <a:r>
              <a:rPr lang="en-US" sz="2000" dirty="0">
                <a:solidFill>
                  <a:srgbClr val="000000"/>
                </a:solidFill>
                <a:effectLst/>
                <a:highlight>
                  <a:srgbClr val="FFFFFF"/>
                </a:highlight>
                <a:latin typeface="Times New Roman" panose="02020603050405020304" pitchFamily="18" charset="0"/>
                <a:ea typeface="Times New Roman" panose="02020603050405020304" pitchFamily="18" charset="0"/>
              </a:rPr>
              <a:t>risk premium on illiquid or impaired markets by central bank purchases of such tainted assets.</a:t>
            </a:r>
            <a:r>
              <a:rPr lang="en-US" sz="2000" b="1" dirty="0">
                <a:solidFill>
                  <a:srgbClr val="000000"/>
                </a:solidFill>
                <a:effectLst/>
                <a:highlight>
                  <a:srgbClr val="FFFFFF"/>
                </a:highlight>
                <a:latin typeface="Times New Roman" panose="02020603050405020304" pitchFamily="18" charset="0"/>
                <a:ea typeface="Times New Roman" panose="02020603050405020304" pitchFamily="18" charset="0"/>
              </a:rPr>
              <a:t> </a:t>
            </a:r>
            <a:endParaRPr lang="en-IN" sz="2000" dirty="0">
              <a:effectLst/>
              <a:highlight>
                <a:srgbClr val="FFFFFF"/>
              </a:highlight>
              <a:latin typeface="Times New Roman" panose="02020603050405020304" pitchFamily="18" charset="0"/>
              <a:ea typeface="Times New Roman" panose="02020603050405020304" pitchFamily="18" charset="0"/>
            </a:endParaRPr>
          </a:p>
          <a:p>
            <a:pPr lvl="1" algn="just">
              <a:lnSpc>
                <a:spcPct val="114000"/>
              </a:lnSpc>
            </a:pPr>
            <a:endParaRPr lang="en-US" sz="2000" b="1" i="1" dirty="0">
              <a:effectLst/>
              <a:latin typeface="Times New Roman" panose="02020603050405020304" pitchFamily="18" charset="0"/>
              <a:ea typeface="Calibri" panose="020F0502020204030204" pitchFamily="34" charset="0"/>
            </a:endParaRPr>
          </a:p>
          <a:p>
            <a:pPr lvl="1" algn="just">
              <a:lnSpc>
                <a:spcPct val="114000"/>
              </a:lnSpc>
            </a:pPr>
            <a:endParaRPr lang="en-US" sz="2000" b="1" i="1" dirty="0"/>
          </a:p>
          <a:p>
            <a:pPr algn="just">
              <a:lnSpc>
                <a:spcPct val="114000"/>
              </a:lnSpc>
            </a:pPr>
            <a:endParaRPr lang="en-IN" sz="2000" dirty="0"/>
          </a:p>
        </p:txBody>
      </p:sp>
      <p:sp>
        <p:nvSpPr>
          <p:cNvPr id="3" name="Title 2">
            <a:extLst>
              <a:ext uri="{FF2B5EF4-FFF2-40B4-BE49-F238E27FC236}">
                <a16:creationId xmlns:a16="http://schemas.microsoft.com/office/drawing/2014/main" id="{17A15A71-C1CD-3E17-5E65-522252D0F8D8}"/>
              </a:ext>
            </a:extLst>
          </p:cNvPr>
          <p:cNvSpPr>
            <a:spLocks noGrp="1"/>
          </p:cNvSpPr>
          <p:nvPr>
            <p:ph type="title"/>
          </p:nvPr>
        </p:nvSpPr>
        <p:spPr/>
        <p:txBody>
          <a:bodyPr>
            <a:noAutofit/>
          </a:bodyPr>
          <a:lstStyle/>
          <a:p>
            <a:r>
              <a:rPr lang="en-US" sz="3600" dirty="0"/>
              <a:t>Quantitative Easing (QE)</a:t>
            </a:r>
            <a:endParaRPr lang="en-IN" sz="3600" dirty="0"/>
          </a:p>
        </p:txBody>
      </p:sp>
    </p:spTree>
    <p:extLst>
      <p:ext uri="{BB962C8B-B14F-4D97-AF65-F5344CB8AC3E}">
        <p14:creationId xmlns:p14="http://schemas.microsoft.com/office/powerpoint/2010/main" val="30358510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4B3B123-5B6F-CD29-8C1A-626ACAAA9682}"/>
              </a:ext>
            </a:extLst>
          </p:cNvPr>
          <p:cNvSpPr>
            <a:spLocks noGrp="1"/>
          </p:cNvSpPr>
          <p:nvPr>
            <p:ph idx="1"/>
          </p:nvPr>
        </p:nvSpPr>
        <p:spPr>
          <a:xfrm>
            <a:off x="609600" y="951346"/>
            <a:ext cx="10972800" cy="5632015"/>
          </a:xfrm>
          <a:solidFill>
            <a:schemeClr val="bg1"/>
          </a:solidFill>
        </p:spPr>
        <p:txBody>
          <a:bodyPr>
            <a:noAutofit/>
          </a:bodyPr>
          <a:lstStyle/>
          <a:p>
            <a:pPr algn="just">
              <a:lnSpc>
                <a:spcPct val="114000"/>
              </a:lnSpc>
            </a:pPr>
            <a:r>
              <a:rPr lang="en-US" sz="2000" dirty="0"/>
              <a:t>The FRB conducted the QE operations in three phases. </a:t>
            </a:r>
          </a:p>
          <a:p>
            <a:pPr algn="just">
              <a:lnSpc>
                <a:spcPct val="114000"/>
              </a:lnSpc>
            </a:pPr>
            <a:r>
              <a:rPr lang="en-US" sz="2000" b="1" dirty="0"/>
              <a:t>QE1:</a:t>
            </a:r>
            <a:r>
              <a:rPr lang="en-US" sz="2000" dirty="0"/>
              <a:t> concluded in the first quarter of 2010, with a total of $1.25 trillion in purchases of mortgage-backed securities, $300 billion in Treasury bonds and $175 billion in federal agency debt. </a:t>
            </a:r>
          </a:p>
          <a:p>
            <a:pPr algn="just">
              <a:lnSpc>
                <a:spcPct val="114000"/>
              </a:lnSpc>
            </a:pPr>
            <a:r>
              <a:rPr lang="en-US" sz="2000" b="1" dirty="0"/>
              <a:t>QE2:</a:t>
            </a:r>
            <a:r>
              <a:rPr lang="en-US" sz="2000" dirty="0"/>
              <a:t> commenced on 3 Nov. 2010 and involved an additional purchase of $600 billion of longer-term Treasury securities. It was terminated at the end of June 2011. </a:t>
            </a:r>
          </a:p>
          <a:p>
            <a:pPr algn="just">
              <a:lnSpc>
                <a:spcPct val="114000"/>
              </a:lnSpc>
            </a:pPr>
            <a:r>
              <a:rPr lang="en-US" sz="2000" b="1" dirty="0"/>
              <a:t>QE3:</a:t>
            </a:r>
            <a:r>
              <a:rPr lang="en-US" sz="2000" dirty="0"/>
              <a:t> commenced on 13 Sept. 2012, and involved Fed purchases of an additional $40 billion of MBS each month till the phase lasted. Unlike the earlier two phases, which were ended abruptly, QE3 was tapered beginning 18 December 2013 to end on 29 October 2014. This was accomplished by a progressive reduction of $ 10 billion in the Fed’s $85 billion monthly asset purchases schedule.</a:t>
            </a:r>
          </a:p>
          <a:p>
            <a:pPr algn="just">
              <a:lnSpc>
                <a:spcPct val="114000"/>
              </a:lnSpc>
            </a:pPr>
            <a:r>
              <a:rPr lang="en-US" sz="2000" dirty="0"/>
              <a:t>In </a:t>
            </a:r>
            <a:r>
              <a:rPr lang="en-US" sz="2000" b="1" dirty="0"/>
              <a:t>India,</a:t>
            </a:r>
            <a:r>
              <a:rPr lang="en-US" sz="2000" dirty="0"/>
              <a:t> </a:t>
            </a:r>
            <a:r>
              <a:rPr lang="en-US" sz="2000" b="1" dirty="0"/>
              <a:t>QE was attempted</a:t>
            </a:r>
            <a:r>
              <a:rPr lang="en-US" sz="2000" dirty="0"/>
              <a:t>, not in response to the Global Financial Crisis but later </a:t>
            </a:r>
            <a:r>
              <a:rPr lang="en-US" sz="2000" b="1" dirty="0"/>
              <a:t>during the Covid pandemic</a:t>
            </a:r>
            <a:r>
              <a:rPr lang="en-US" sz="2000" dirty="0"/>
              <a:t>. </a:t>
            </a:r>
          </a:p>
          <a:p>
            <a:pPr lvl="1" algn="just">
              <a:lnSpc>
                <a:spcPct val="114000"/>
              </a:lnSpc>
            </a:pPr>
            <a:r>
              <a:rPr lang="en-US" sz="2000" dirty="0"/>
              <a:t>On 8 Apr. 2021, the RBI announced the G-Sec Acquisition Programme G-SAP1 under which the RBI would purchase Government securities (of maturities ranging from 2 to 14 years) amounting to Rs. 25,000 crores. The G-SAP2 was announced on 4 June 2021 for an aggregate amount of Rs.15,000 crores, covering Government securities of maturity between 5 to 14 years. </a:t>
            </a:r>
            <a:endParaRPr lang="en-IN" sz="2000" dirty="0"/>
          </a:p>
        </p:txBody>
      </p:sp>
      <p:sp>
        <p:nvSpPr>
          <p:cNvPr id="3" name="Title 2">
            <a:extLst>
              <a:ext uri="{FF2B5EF4-FFF2-40B4-BE49-F238E27FC236}">
                <a16:creationId xmlns:a16="http://schemas.microsoft.com/office/drawing/2014/main" id="{17A15A71-C1CD-3E17-5E65-522252D0F8D8}"/>
              </a:ext>
            </a:extLst>
          </p:cNvPr>
          <p:cNvSpPr>
            <a:spLocks noGrp="1"/>
          </p:cNvSpPr>
          <p:nvPr>
            <p:ph type="title"/>
          </p:nvPr>
        </p:nvSpPr>
        <p:spPr/>
        <p:txBody>
          <a:bodyPr>
            <a:noAutofit/>
          </a:bodyPr>
          <a:lstStyle/>
          <a:p>
            <a:r>
              <a:rPr lang="en-US" sz="3600" dirty="0"/>
              <a:t>Quantitative Easing (QE)</a:t>
            </a:r>
            <a:endParaRPr lang="en-IN" sz="3600" dirty="0"/>
          </a:p>
        </p:txBody>
      </p:sp>
    </p:spTree>
    <p:extLst>
      <p:ext uri="{BB962C8B-B14F-4D97-AF65-F5344CB8AC3E}">
        <p14:creationId xmlns:p14="http://schemas.microsoft.com/office/powerpoint/2010/main" val="2263358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07D678-3112-FED7-3DED-05F5C286F15C}"/>
              </a:ext>
            </a:extLst>
          </p:cNvPr>
          <p:cNvSpPr>
            <a:spLocks noGrp="1"/>
          </p:cNvSpPr>
          <p:nvPr>
            <p:ph idx="1"/>
          </p:nvPr>
        </p:nvSpPr>
        <p:spPr/>
        <p:txBody>
          <a:bodyPr>
            <a:normAutofit fontScale="92500" lnSpcReduction="10000"/>
          </a:bodyPr>
          <a:lstStyle/>
          <a:p>
            <a:pPr>
              <a:lnSpc>
                <a:spcPct val="120000"/>
              </a:lnSpc>
            </a:pPr>
            <a:r>
              <a:rPr lang="en-US" sz="1800" dirty="0"/>
              <a:t>Introduction</a:t>
            </a:r>
          </a:p>
          <a:p>
            <a:pPr>
              <a:lnSpc>
                <a:spcPct val="120000"/>
              </a:lnSpc>
            </a:pPr>
            <a:r>
              <a:rPr lang="en-US" sz="1800" dirty="0"/>
              <a:t>Review of New Consensus Macroeconomics (NCM)</a:t>
            </a:r>
          </a:p>
          <a:p>
            <a:pPr>
              <a:lnSpc>
                <a:spcPct val="120000"/>
              </a:lnSpc>
            </a:pPr>
            <a:r>
              <a:rPr lang="en-US" sz="1800" dirty="0"/>
              <a:t>Zero Lower Bound (ZLB) is surmountable: Alternate mechanisms</a:t>
            </a:r>
          </a:p>
          <a:p>
            <a:pPr lvl="1">
              <a:lnSpc>
                <a:spcPct val="120000"/>
              </a:lnSpc>
            </a:pPr>
            <a:r>
              <a:rPr lang="en-US" sz="1800" dirty="0"/>
              <a:t>Taxation / penalty mechanism (Gesell (1916), </a:t>
            </a:r>
            <a:r>
              <a:rPr lang="en-US" sz="1800" dirty="0" err="1"/>
              <a:t>Goodfriend</a:t>
            </a:r>
            <a:r>
              <a:rPr lang="en-US" sz="1800" dirty="0"/>
              <a:t> (2000))</a:t>
            </a:r>
          </a:p>
          <a:p>
            <a:pPr lvl="1">
              <a:lnSpc>
                <a:spcPct val="120000"/>
              </a:lnSpc>
            </a:pPr>
            <a:r>
              <a:rPr lang="en-US" sz="1800" dirty="0"/>
              <a:t>Demonetization of large notes (Rogoff (2017)) – when would it work?</a:t>
            </a:r>
          </a:p>
          <a:p>
            <a:pPr lvl="1">
              <a:lnSpc>
                <a:spcPct val="120000"/>
              </a:lnSpc>
            </a:pPr>
            <a:r>
              <a:rPr lang="en-US" sz="1800" dirty="0"/>
              <a:t>Dual currency proposal (Eisler (1932), </a:t>
            </a:r>
            <a:r>
              <a:rPr lang="en-US" sz="1800" dirty="0" err="1"/>
              <a:t>Buiter</a:t>
            </a:r>
            <a:r>
              <a:rPr lang="en-US" sz="1800" dirty="0"/>
              <a:t> (2009), Agrwal and Kimball (2015), Rogoff (2017)) </a:t>
            </a:r>
          </a:p>
          <a:p>
            <a:pPr>
              <a:lnSpc>
                <a:spcPct val="120000"/>
              </a:lnSpc>
            </a:pPr>
            <a:r>
              <a:rPr lang="en-US" sz="1800" dirty="0"/>
              <a:t>Dealing with the </a:t>
            </a:r>
            <a:r>
              <a:rPr lang="en-US" sz="1800" i="1" dirty="0"/>
              <a:t>liquidity trap – </a:t>
            </a:r>
            <a:r>
              <a:rPr lang="en-US" sz="1800" dirty="0"/>
              <a:t>Policy measures</a:t>
            </a:r>
          </a:p>
          <a:p>
            <a:pPr lvl="1">
              <a:lnSpc>
                <a:spcPct val="120000"/>
              </a:lnSpc>
            </a:pPr>
            <a:r>
              <a:rPr lang="en-US" sz="1800" dirty="0"/>
              <a:t>Revising the inflation target</a:t>
            </a:r>
          </a:p>
          <a:p>
            <a:pPr lvl="1">
              <a:lnSpc>
                <a:spcPct val="120000"/>
              </a:lnSpc>
            </a:pPr>
            <a:r>
              <a:rPr lang="en-US" sz="1800" dirty="0"/>
              <a:t>Price-gap target</a:t>
            </a:r>
          </a:p>
          <a:p>
            <a:pPr lvl="1">
              <a:lnSpc>
                <a:spcPct val="120000"/>
              </a:lnSpc>
            </a:pPr>
            <a:r>
              <a:rPr lang="en-US" sz="1800" dirty="0"/>
              <a:t>Reducing the long-term interest rate</a:t>
            </a:r>
          </a:p>
          <a:p>
            <a:pPr lvl="1">
              <a:lnSpc>
                <a:spcPct val="120000"/>
              </a:lnSpc>
            </a:pPr>
            <a:r>
              <a:rPr lang="en-US" sz="1800" dirty="0"/>
              <a:t>Fiscal stimulus</a:t>
            </a:r>
          </a:p>
          <a:p>
            <a:pPr lvl="1">
              <a:lnSpc>
                <a:spcPct val="120000"/>
              </a:lnSpc>
            </a:pPr>
            <a:r>
              <a:rPr lang="en-US" sz="1800" dirty="0"/>
              <a:t>Currency depreciation</a:t>
            </a:r>
          </a:p>
          <a:p>
            <a:pPr lvl="1">
              <a:lnSpc>
                <a:spcPct val="120000"/>
              </a:lnSpc>
            </a:pPr>
            <a:r>
              <a:rPr lang="en-US" sz="1800" dirty="0"/>
              <a:t>Svensson’s foolproof strategy</a:t>
            </a:r>
          </a:p>
          <a:p>
            <a:pPr>
              <a:lnSpc>
                <a:spcPct val="120000"/>
              </a:lnSpc>
            </a:pPr>
            <a:r>
              <a:rPr lang="en-US" sz="1800" dirty="0"/>
              <a:t>Quantitative Easing (QE): Credit deadlock and instability of credit</a:t>
            </a:r>
          </a:p>
          <a:p>
            <a:pPr>
              <a:lnSpc>
                <a:spcPct val="120000"/>
              </a:lnSpc>
            </a:pPr>
            <a:r>
              <a:rPr lang="en-US" sz="1800" dirty="0"/>
              <a:t>QE: An unacknowledged debt to a forgotten economist </a:t>
            </a:r>
          </a:p>
          <a:p>
            <a:pPr lvl="1">
              <a:lnSpc>
                <a:spcPct val="120000"/>
              </a:lnSpc>
            </a:pPr>
            <a:r>
              <a:rPr lang="en-US" sz="1800" dirty="0" err="1"/>
              <a:t>Hawtrey</a:t>
            </a:r>
            <a:r>
              <a:rPr lang="en-US" sz="1800" dirty="0"/>
              <a:t> and QE – </a:t>
            </a:r>
            <a:r>
              <a:rPr lang="en-US" sz="1800" dirty="0" err="1"/>
              <a:t>Hawtrey’s</a:t>
            </a:r>
            <a:r>
              <a:rPr lang="en-US" sz="1800" dirty="0"/>
              <a:t> pioneering contribution</a:t>
            </a:r>
            <a:endParaRPr lang="en-IN" sz="1800" i="1" dirty="0"/>
          </a:p>
        </p:txBody>
      </p:sp>
      <p:sp>
        <p:nvSpPr>
          <p:cNvPr id="3" name="Title 2">
            <a:extLst>
              <a:ext uri="{FF2B5EF4-FFF2-40B4-BE49-F238E27FC236}">
                <a16:creationId xmlns:a16="http://schemas.microsoft.com/office/drawing/2014/main" id="{E42D55E1-5393-F842-66B9-BCC4B290FC7B}"/>
              </a:ext>
            </a:extLst>
          </p:cNvPr>
          <p:cNvSpPr>
            <a:spLocks noGrp="1"/>
          </p:cNvSpPr>
          <p:nvPr>
            <p:ph type="title"/>
          </p:nvPr>
        </p:nvSpPr>
        <p:spPr/>
        <p:txBody>
          <a:bodyPr>
            <a:normAutofit fontScale="90000"/>
          </a:bodyPr>
          <a:lstStyle/>
          <a:p>
            <a:r>
              <a:rPr lang="en-US" dirty="0"/>
              <a:t>Outline</a:t>
            </a:r>
            <a:endParaRPr lang="en-IN" dirty="0"/>
          </a:p>
        </p:txBody>
      </p:sp>
    </p:spTree>
    <p:extLst>
      <p:ext uri="{BB962C8B-B14F-4D97-AF65-F5344CB8AC3E}">
        <p14:creationId xmlns:p14="http://schemas.microsoft.com/office/powerpoint/2010/main" val="3701333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4B3B123-5B6F-CD29-8C1A-626ACAAA9682}"/>
              </a:ext>
            </a:extLst>
          </p:cNvPr>
          <p:cNvSpPr>
            <a:spLocks noGrp="1"/>
          </p:cNvSpPr>
          <p:nvPr>
            <p:ph idx="1"/>
          </p:nvPr>
        </p:nvSpPr>
        <p:spPr/>
        <p:txBody>
          <a:bodyPr>
            <a:noAutofit/>
          </a:bodyPr>
          <a:lstStyle/>
          <a:p>
            <a:pPr algn="just">
              <a:lnSpc>
                <a:spcPct val="114000"/>
              </a:lnSpc>
            </a:pPr>
            <a:r>
              <a:rPr lang="en-US" sz="2000" dirty="0"/>
              <a:t>Most observers attribute a measure of success to QE in restoring the US economy from a deep recession (see Baumeister and Benati (2010), Chung et al. (2012)etc.). </a:t>
            </a:r>
          </a:p>
          <a:p>
            <a:pPr algn="just">
              <a:lnSpc>
                <a:spcPct val="114000"/>
              </a:lnSpc>
            </a:pPr>
            <a:r>
              <a:rPr lang="en-US" sz="2000" dirty="0"/>
              <a:t>However as QE was in parallel operation to other measures such as conventional monetary policy easing and fiscal stimulus, there is always a problem of attributing success for the actual recovery to the various measures individually. </a:t>
            </a:r>
          </a:p>
          <a:p>
            <a:pPr algn="just">
              <a:lnSpc>
                <a:spcPct val="114000"/>
              </a:lnSpc>
            </a:pPr>
            <a:r>
              <a:rPr lang="en-US" sz="2000" dirty="0"/>
              <a:t>The recovery may be said to have begun  in the US from 2010 onwards, judged by the metrics of GDP growth, gross capital formation and unemployment (</a:t>
            </a:r>
            <a:r>
              <a:rPr lang="en-US" sz="2000" dirty="0" err="1"/>
              <a:t>Nachane</a:t>
            </a:r>
            <a:r>
              <a:rPr lang="en-US" sz="2000" dirty="0"/>
              <a:t> (2018, p.137)). </a:t>
            </a:r>
          </a:p>
          <a:p>
            <a:pPr algn="just">
              <a:lnSpc>
                <a:spcPct val="114000"/>
              </a:lnSpc>
            </a:pPr>
            <a:r>
              <a:rPr lang="en-US" sz="2000" dirty="0"/>
              <a:t>Some recent empirical evidence attributes considerable success to QE policies (Wu and Xia (2016), </a:t>
            </a:r>
            <a:r>
              <a:rPr lang="en-US" sz="2000" dirty="0" err="1"/>
              <a:t>Kucharc</a:t>
            </a:r>
            <a:r>
              <a:rPr lang="en-US" sz="2000" dirty="0"/>
              <a:t> ̌</a:t>
            </a:r>
            <a:r>
              <a:rPr lang="en-US" sz="2000" dirty="0" err="1"/>
              <a:t>ukova</a:t>
            </a:r>
            <a:r>
              <a:rPr lang="en-US" sz="2000" dirty="0"/>
              <a:t> ́ et al (2016), Cochrane (2015), Nasir (2021) etc.). </a:t>
            </a:r>
          </a:p>
          <a:p>
            <a:pPr algn="just">
              <a:lnSpc>
                <a:spcPct val="114000"/>
              </a:lnSpc>
            </a:pPr>
            <a:endParaRPr lang="en-US" sz="2000" dirty="0"/>
          </a:p>
          <a:p>
            <a:pPr algn="just">
              <a:lnSpc>
                <a:spcPct val="114000"/>
              </a:lnSpc>
            </a:pPr>
            <a:r>
              <a:rPr lang="en-US" sz="2000" dirty="0"/>
              <a:t>There is virtually no recognition in the recent literature to the fact </a:t>
            </a:r>
            <a:r>
              <a:rPr lang="en-US" sz="2000" b="1" i="1" dirty="0"/>
              <a:t>that the idea of QE not only dates back to the British economist </a:t>
            </a:r>
            <a:r>
              <a:rPr lang="en-US" sz="2000" b="1" i="1" dirty="0" err="1"/>
              <a:t>Hawtrey</a:t>
            </a:r>
            <a:r>
              <a:rPr lang="en-US" sz="2000" b="1" i="1" dirty="0"/>
              <a:t> but that he made  contributions to the development of it as a policy tool (during the Great Depression of the 1930s) owing to his long association with the British Treasury (1919-1944).</a:t>
            </a:r>
            <a:r>
              <a:rPr lang="en-US" sz="2000" dirty="0"/>
              <a:t> </a:t>
            </a:r>
            <a:endParaRPr lang="en-IN" sz="2000" dirty="0"/>
          </a:p>
        </p:txBody>
      </p:sp>
      <p:sp>
        <p:nvSpPr>
          <p:cNvPr id="3" name="Title 2">
            <a:extLst>
              <a:ext uri="{FF2B5EF4-FFF2-40B4-BE49-F238E27FC236}">
                <a16:creationId xmlns:a16="http://schemas.microsoft.com/office/drawing/2014/main" id="{17A15A71-C1CD-3E17-5E65-522252D0F8D8}"/>
              </a:ext>
            </a:extLst>
          </p:cNvPr>
          <p:cNvSpPr>
            <a:spLocks noGrp="1"/>
          </p:cNvSpPr>
          <p:nvPr>
            <p:ph type="title"/>
          </p:nvPr>
        </p:nvSpPr>
        <p:spPr/>
        <p:txBody>
          <a:bodyPr>
            <a:noAutofit/>
          </a:bodyPr>
          <a:lstStyle/>
          <a:p>
            <a:r>
              <a:rPr lang="en-US" sz="3600" dirty="0"/>
              <a:t>Quantitative Easing (QE)</a:t>
            </a:r>
            <a:endParaRPr lang="en-IN" sz="3600" dirty="0"/>
          </a:p>
        </p:txBody>
      </p:sp>
    </p:spTree>
    <p:extLst>
      <p:ext uri="{BB962C8B-B14F-4D97-AF65-F5344CB8AC3E}">
        <p14:creationId xmlns:p14="http://schemas.microsoft.com/office/powerpoint/2010/main" val="16342807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4B3B123-5B6F-CD29-8C1A-626ACAAA9682}"/>
              </a:ext>
            </a:extLst>
          </p:cNvPr>
          <p:cNvSpPr>
            <a:spLocks noGrp="1"/>
          </p:cNvSpPr>
          <p:nvPr>
            <p:ph idx="1"/>
          </p:nvPr>
        </p:nvSpPr>
        <p:spPr/>
        <p:txBody>
          <a:bodyPr>
            <a:noAutofit/>
          </a:bodyPr>
          <a:lstStyle/>
          <a:p>
            <a:pPr algn="just">
              <a:lnSpc>
                <a:spcPct val="114000"/>
              </a:lnSpc>
            </a:pPr>
            <a:r>
              <a:rPr lang="en-US" sz="2200" dirty="0" err="1">
                <a:effectLst/>
                <a:latin typeface="Times New Roman" panose="02020603050405020304" pitchFamily="18" charset="0"/>
                <a:ea typeface="Times New Roman" panose="02020603050405020304" pitchFamily="18" charset="0"/>
              </a:rPr>
              <a:t>Hawtrey’s</a:t>
            </a:r>
            <a:r>
              <a:rPr lang="en-US" sz="2200" dirty="0">
                <a:effectLst/>
                <a:latin typeface="Times New Roman" panose="02020603050405020304" pitchFamily="18" charset="0"/>
                <a:ea typeface="Times New Roman" panose="02020603050405020304" pitchFamily="18" charset="0"/>
              </a:rPr>
              <a:t> ideas span two decades (1913-32) and are developed in five monographs viz. </a:t>
            </a:r>
            <a:r>
              <a:rPr lang="en-US" sz="2200" dirty="0" err="1">
                <a:effectLst/>
                <a:latin typeface="Times New Roman" panose="02020603050405020304" pitchFamily="18" charset="0"/>
                <a:ea typeface="Times New Roman" panose="02020603050405020304" pitchFamily="18" charset="0"/>
              </a:rPr>
              <a:t>Hawtrey</a:t>
            </a:r>
            <a:r>
              <a:rPr lang="en-US" sz="2200" dirty="0">
                <a:effectLst/>
                <a:latin typeface="Times New Roman" panose="02020603050405020304" pitchFamily="18" charset="0"/>
                <a:ea typeface="Times New Roman" panose="02020603050405020304" pitchFamily="18" charset="0"/>
              </a:rPr>
              <a:t> (1913, 1925, 1928, 1931 and 1932). </a:t>
            </a:r>
            <a:r>
              <a:rPr lang="en-US" sz="2200" dirty="0" err="1">
                <a:effectLst/>
                <a:latin typeface="Times New Roman" panose="02020603050405020304" pitchFamily="18" charset="0"/>
                <a:ea typeface="Times New Roman" panose="02020603050405020304" pitchFamily="18" charset="0"/>
              </a:rPr>
              <a:t>Hawtrey</a:t>
            </a:r>
            <a:r>
              <a:rPr lang="en-US" sz="2200" dirty="0">
                <a:effectLst/>
                <a:latin typeface="Times New Roman" panose="02020603050405020304" pitchFamily="18" charset="0"/>
                <a:ea typeface="Times New Roman" panose="02020603050405020304" pitchFamily="18" charset="0"/>
              </a:rPr>
              <a:t> is remembered majorly as the chief  proponent of the Monetary Theory of the Trade Cycle. But the various details of his analysis seem to have been largely ignored. One such feature is the inherent </a:t>
            </a:r>
            <a:r>
              <a:rPr lang="en-US" sz="2200" i="1" dirty="0">
                <a:effectLst/>
                <a:latin typeface="Times New Roman" panose="02020603050405020304" pitchFamily="18" charset="0"/>
                <a:ea typeface="Times New Roman" panose="02020603050405020304" pitchFamily="18" charset="0"/>
              </a:rPr>
              <a:t>instability of credit.</a:t>
            </a:r>
          </a:p>
          <a:p>
            <a:pPr algn="just">
              <a:lnSpc>
                <a:spcPct val="114000"/>
              </a:lnSpc>
            </a:pPr>
            <a:r>
              <a:rPr lang="en-US" sz="2200" dirty="0" err="1">
                <a:effectLst/>
                <a:latin typeface="Times New Roman" panose="02020603050405020304" pitchFamily="18" charset="0"/>
                <a:ea typeface="Times New Roman" panose="02020603050405020304" pitchFamily="18" charset="0"/>
              </a:rPr>
              <a:t>Hawtrey’s</a:t>
            </a:r>
            <a:r>
              <a:rPr lang="en-US" sz="2200" dirty="0">
                <a:effectLst/>
                <a:latin typeface="Times New Roman" panose="02020603050405020304" pitchFamily="18" charset="0"/>
                <a:ea typeface="Times New Roman" panose="02020603050405020304" pitchFamily="18" charset="0"/>
              </a:rPr>
              <a:t> monetary theory of the trade cycle derives its appellation from the fact that he held monetary shocks to be the prime cause of cycles in the sense that: (</a:t>
            </a:r>
            <a:r>
              <a:rPr lang="en-US" sz="2200" dirty="0" err="1">
                <a:effectLst/>
                <a:latin typeface="Times New Roman" panose="02020603050405020304" pitchFamily="18" charset="0"/>
                <a:ea typeface="Times New Roman" panose="02020603050405020304" pitchFamily="18" charset="0"/>
              </a:rPr>
              <a:t>i</a:t>
            </a:r>
            <a:r>
              <a:rPr lang="en-US" sz="2200" dirty="0">
                <a:effectLst/>
                <a:latin typeface="Times New Roman" panose="02020603050405020304" pitchFamily="18" charset="0"/>
                <a:ea typeface="Times New Roman" panose="02020603050405020304" pitchFamily="18" charset="0"/>
              </a:rPr>
              <a:t>) monetary shocks are capable of generating cumulative expansions and contractions (ii) non-monetary causes can possibly generate a disturbance but it cannot be cumulative unless underwritten by an accommodative monetary policy.</a:t>
            </a:r>
            <a:r>
              <a:rPr lang="en-IN" sz="2200" dirty="0">
                <a:effectLst/>
              </a:rPr>
              <a:t> </a:t>
            </a:r>
          </a:p>
          <a:p>
            <a:pPr algn="just">
              <a:lnSpc>
                <a:spcPct val="114000"/>
              </a:lnSpc>
            </a:pPr>
            <a:r>
              <a:rPr lang="en-US" sz="2200" dirty="0" err="1">
                <a:effectLst/>
              </a:rPr>
              <a:t>Hawtrey</a:t>
            </a:r>
            <a:r>
              <a:rPr lang="en-US" sz="2200" dirty="0">
                <a:effectLst/>
              </a:rPr>
              <a:t> assigned a great deal of importance to the role of dealers (merchants and wholesalers) in the trade cycle. Dealers are extremely sensitive to changes in the short-term rate of interest. This rate varies directly with the demand for commercial loans, the latter in turn reflecting parallel movements in general macroeconomic activity</a:t>
            </a:r>
          </a:p>
          <a:p>
            <a:pPr algn="just">
              <a:lnSpc>
                <a:spcPct val="114000"/>
              </a:lnSpc>
            </a:pPr>
            <a:endParaRPr lang="en-IN" sz="2200" dirty="0">
              <a:effectLst/>
            </a:endParaRPr>
          </a:p>
        </p:txBody>
      </p:sp>
      <p:sp>
        <p:nvSpPr>
          <p:cNvPr id="3" name="Title 2">
            <a:extLst>
              <a:ext uri="{FF2B5EF4-FFF2-40B4-BE49-F238E27FC236}">
                <a16:creationId xmlns:a16="http://schemas.microsoft.com/office/drawing/2014/main" id="{17A15A71-C1CD-3E17-5E65-522252D0F8D8}"/>
              </a:ext>
            </a:extLst>
          </p:cNvPr>
          <p:cNvSpPr>
            <a:spLocks noGrp="1"/>
          </p:cNvSpPr>
          <p:nvPr>
            <p:ph type="title"/>
          </p:nvPr>
        </p:nvSpPr>
        <p:spPr/>
        <p:txBody>
          <a:bodyPr>
            <a:noAutofit/>
          </a:bodyPr>
          <a:lstStyle/>
          <a:p>
            <a:r>
              <a:rPr lang="en-US" sz="3600" dirty="0"/>
              <a:t>QE: An unacknowledged debt to a forgotten economist</a:t>
            </a:r>
            <a:endParaRPr lang="en-IN" sz="3600" dirty="0"/>
          </a:p>
        </p:txBody>
      </p:sp>
    </p:spTree>
    <p:extLst>
      <p:ext uri="{BB962C8B-B14F-4D97-AF65-F5344CB8AC3E}">
        <p14:creationId xmlns:p14="http://schemas.microsoft.com/office/powerpoint/2010/main" val="13507363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4B3B123-5B6F-CD29-8C1A-626ACAAA9682}"/>
              </a:ext>
            </a:extLst>
          </p:cNvPr>
          <p:cNvSpPr>
            <a:spLocks noGrp="1"/>
          </p:cNvSpPr>
          <p:nvPr>
            <p:ph idx="1"/>
          </p:nvPr>
        </p:nvSpPr>
        <p:spPr>
          <a:xfrm>
            <a:off x="609600" y="951346"/>
            <a:ext cx="10972800" cy="5632015"/>
          </a:xfrm>
          <a:solidFill>
            <a:schemeClr val="bg1"/>
          </a:solidFill>
        </p:spPr>
        <p:txBody>
          <a:bodyPr>
            <a:noAutofit/>
          </a:bodyPr>
          <a:lstStyle/>
          <a:p>
            <a:pPr algn="just">
              <a:lnSpc>
                <a:spcPct val="114000"/>
              </a:lnSpc>
            </a:pPr>
            <a:r>
              <a:rPr lang="en-US" sz="2100" dirty="0">
                <a:effectLst/>
                <a:latin typeface="Times New Roman" panose="02020603050405020304" pitchFamily="18" charset="0"/>
                <a:ea typeface="Times New Roman" panose="02020603050405020304" pitchFamily="18" charset="0"/>
              </a:rPr>
              <a:t>The </a:t>
            </a:r>
            <a:r>
              <a:rPr lang="en-US" sz="2100" b="1" dirty="0">
                <a:effectLst/>
                <a:latin typeface="Times New Roman" panose="02020603050405020304" pitchFamily="18" charset="0"/>
                <a:ea typeface="Times New Roman" panose="02020603050405020304" pitchFamily="18" charset="0"/>
              </a:rPr>
              <a:t>upswing of the trade cycle </a:t>
            </a:r>
            <a:r>
              <a:rPr lang="en-US" sz="2100" dirty="0">
                <a:effectLst/>
                <a:latin typeface="Times New Roman" panose="02020603050405020304" pitchFamily="18" charset="0"/>
                <a:ea typeface="Times New Roman" panose="02020603050405020304" pitchFamily="18" charset="0"/>
              </a:rPr>
              <a:t>arises if the central bank reduces its discount rate or increases its purchase of securities from banks and the public. This is shortly followed by a credit expansion via a reduction of the interest rate on loans combined with an easing of terms under which loans are granted. Credit expansion results in rise in </a:t>
            </a:r>
            <a:r>
              <a:rPr lang="en-US" sz="2100" i="1" dirty="0">
                <a:effectLst/>
                <a:latin typeface="Times New Roman" panose="02020603050405020304" pitchFamily="18" charset="0"/>
                <a:ea typeface="Times New Roman" panose="02020603050405020304" pitchFamily="18" charset="0"/>
              </a:rPr>
              <a:t>consumers’ outlay</a:t>
            </a:r>
            <a:r>
              <a:rPr lang="en-US" sz="2100" dirty="0">
                <a:effectLst/>
                <a:latin typeface="Times New Roman" panose="02020603050405020304" pitchFamily="18" charset="0"/>
                <a:ea typeface="Times New Roman" panose="02020603050405020304" pitchFamily="18" charset="0"/>
              </a:rPr>
              <a:t> (defined in </a:t>
            </a:r>
            <a:r>
              <a:rPr lang="en-US" sz="2100" dirty="0" err="1">
                <a:effectLst/>
                <a:latin typeface="Times New Roman" panose="02020603050405020304" pitchFamily="18" charset="0"/>
                <a:ea typeface="Times New Roman" panose="02020603050405020304" pitchFamily="18" charset="0"/>
              </a:rPr>
              <a:t>Hawtrey</a:t>
            </a:r>
            <a:r>
              <a:rPr lang="en-US" sz="2100" dirty="0">
                <a:effectLst/>
                <a:latin typeface="Times New Roman" panose="02020603050405020304" pitchFamily="18" charset="0"/>
                <a:ea typeface="Times New Roman" panose="02020603050405020304" pitchFamily="18" charset="0"/>
              </a:rPr>
              <a:t> to include consumption expenditure together with outlays on </a:t>
            </a:r>
            <a:r>
              <a:rPr lang="en-US" sz="2100" i="1" dirty="0">
                <a:effectLst/>
                <a:latin typeface="Times New Roman" panose="02020603050405020304" pitchFamily="18" charset="0"/>
                <a:ea typeface="Times New Roman" panose="02020603050405020304" pitchFamily="18" charset="0"/>
              </a:rPr>
              <a:t>new</a:t>
            </a:r>
            <a:r>
              <a:rPr lang="en-US" sz="2100" dirty="0">
                <a:effectLst/>
                <a:latin typeface="Times New Roman" panose="02020603050405020304" pitchFamily="18" charset="0"/>
                <a:ea typeface="Times New Roman" panose="02020603050405020304" pitchFamily="18" charset="0"/>
              </a:rPr>
              <a:t> investment goods). </a:t>
            </a:r>
          </a:p>
          <a:p>
            <a:pPr algn="just">
              <a:lnSpc>
                <a:spcPct val="114000"/>
              </a:lnSpc>
            </a:pPr>
            <a:r>
              <a:rPr lang="en-US" sz="2100" dirty="0">
                <a:effectLst/>
                <a:latin typeface="Times New Roman" panose="02020603050405020304" pitchFamily="18" charset="0"/>
                <a:ea typeface="Times New Roman" panose="02020603050405020304" pitchFamily="18" charset="0"/>
                <a:cs typeface="Mangal" panose="02040503050203030202" pitchFamily="18" charset="0"/>
              </a:rPr>
              <a:t>As consumer outlays increase, dealers raise their inventory levels with additional orders to manufacturers. Manufacturers respond by first increasing the production levels and as full capacity is approached, by raising prices. The rising prices further stimulate profits since </a:t>
            </a:r>
            <a:r>
              <a:rPr lang="en-US" sz="2100" dirty="0" err="1">
                <a:effectLst/>
                <a:latin typeface="Times New Roman" panose="02020603050405020304" pitchFamily="18" charset="0"/>
                <a:ea typeface="Times New Roman" panose="02020603050405020304" pitchFamily="18" charset="0"/>
                <a:cs typeface="Mangal" panose="02040503050203030202" pitchFamily="18" charset="0"/>
              </a:rPr>
              <a:t>Hawtrey</a:t>
            </a:r>
            <a:r>
              <a:rPr lang="en-US" sz="2100" dirty="0">
                <a:effectLst/>
                <a:latin typeface="Times New Roman" panose="02020603050405020304" pitchFamily="18" charset="0"/>
                <a:ea typeface="Times New Roman" panose="02020603050405020304" pitchFamily="18" charset="0"/>
                <a:cs typeface="Mangal" panose="02040503050203030202" pitchFamily="18" charset="0"/>
              </a:rPr>
              <a:t> believed that wages responded with a lag to prices (see Kessel and </a:t>
            </a:r>
            <a:r>
              <a:rPr lang="en-US" sz="2100" dirty="0" err="1">
                <a:effectLst/>
                <a:latin typeface="Times New Roman" panose="02020603050405020304" pitchFamily="18" charset="0"/>
                <a:ea typeface="Times New Roman" panose="02020603050405020304" pitchFamily="18" charset="0"/>
                <a:cs typeface="Mangal" panose="02040503050203030202" pitchFamily="18" charset="0"/>
              </a:rPr>
              <a:t>Alchian</a:t>
            </a:r>
            <a:r>
              <a:rPr lang="en-US" sz="2100" dirty="0">
                <a:effectLst/>
                <a:latin typeface="Times New Roman" panose="02020603050405020304" pitchFamily="18" charset="0"/>
                <a:ea typeface="Times New Roman" panose="02020603050405020304" pitchFamily="18" charset="0"/>
                <a:cs typeface="Mangal" panose="02040503050203030202" pitchFamily="18" charset="0"/>
              </a:rPr>
              <a:t> (1962)). </a:t>
            </a:r>
          </a:p>
          <a:p>
            <a:pPr algn="just">
              <a:lnSpc>
                <a:spcPct val="114000"/>
              </a:lnSpc>
            </a:pPr>
            <a:r>
              <a:rPr lang="en-US" sz="2100" dirty="0">
                <a:effectLst/>
                <a:latin typeface="Times New Roman" panose="02020603050405020304" pitchFamily="18" charset="0"/>
                <a:ea typeface="Times New Roman" panose="02020603050405020304" pitchFamily="18" charset="0"/>
                <a:cs typeface="Mangal" panose="02040503050203030202" pitchFamily="18" charset="0"/>
              </a:rPr>
              <a:t>The process thus becomes cumulative (</a:t>
            </a:r>
            <a:r>
              <a:rPr lang="en-US" sz="2100" dirty="0" err="1">
                <a:effectLst/>
                <a:latin typeface="Times New Roman" panose="02020603050405020304" pitchFamily="18" charset="0"/>
                <a:ea typeface="Times New Roman" panose="02020603050405020304" pitchFamily="18" charset="0"/>
                <a:cs typeface="Mangal" panose="02040503050203030202" pitchFamily="18" charset="0"/>
              </a:rPr>
              <a:t>Haberler</a:t>
            </a:r>
            <a:r>
              <a:rPr lang="en-US" sz="2100" dirty="0">
                <a:effectLst/>
                <a:latin typeface="Times New Roman" panose="02020603050405020304" pitchFamily="18" charset="0"/>
                <a:ea typeface="Times New Roman" panose="02020603050405020304" pitchFamily="18" charset="0"/>
                <a:cs typeface="Mangal" panose="02040503050203030202" pitchFamily="18" charset="0"/>
              </a:rPr>
              <a:t> (1964, p.17-24) and Deutscher (1990, p.58-68)). </a:t>
            </a:r>
          </a:p>
          <a:p>
            <a:pPr algn="just">
              <a:lnSpc>
                <a:spcPct val="114000"/>
              </a:lnSpc>
            </a:pPr>
            <a:r>
              <a:rPr lang="en-US" sz="2100" dirty="0">
                <a:effectLst/>
                <a:latin typeface="Times New Roman" panose="02020603050405020304" pitchFamily="18" charset="0"/>
                <a:ea typeface="Times New Roman" panose="02020603050405020304" pitchFamily="18" charset="0"/>
                <a:cs typeface="Mangal" panose="02040503050203030202" pitchFamily="18" charset="0"/>
              </a:rPr>
              <a:t>The upswing continues until the credit expansion is reversed with a rise in the bank rate or open market sales. It is interesting to note that </a:t>
            </a:r>
            <a:r>
              <a:rPr lang="en-US" sz="2100" dirty="0" err="1">
                <a:effectLst/>
                <a:latin typeface="Times New Roman" panose="02020603050405020304" pitchFamily="18" charset="0"/>
                <a:ea typeface="Times New Roman" panose="02020603050405020304" pitchFamily="18" charset="0"/>
                <a:cs typeface="Mangal" panose="02040503050203030202" pitchFamily="18" charset="0"/>
              </a:rPr>
              <a:t>Hawtrey</a:t>
            </a:r>
            <a:r>
              <a:rPr lang="en-US" sz="2100" dirty="0">
                <a:effectLst/>
                <a:latin typeface="Times New Roman" panose="02020603050405020304" pitchFamily="18" charset="0"/>
                <a:ea typeface="Times New Roman" panose="02020603050405020304" pitchFamily="18" charset="0"/>
                <a:cs typeface="Mangal" panose="02040503050203030202" pitchFamily="18" charset="0"/>
              </a:rPr>
              <a:t> (see (1928), p. 98) did not believe that the upswing would terminate of its own accord but that it could continue indefinitely were it not for the constraints on monetary expansion due to the </a:t>
            </a:r>
            <a:r>
              <a:rPr lang="en-US" sz="2100" i="1" dirty="0">
                <a:effectLst/>
                <a:latin typeface="Times New Roman" panose="02020603050405020304" pitchFamily="18" charset="0"/>
                <a:ea typeface="Times New Roman" panose="02020603050405020304" pitchFamily="18" charset="0"/>
                <a:cs typeface="Mangal" panose="02040503050203030202" pitchFamily="18" charset="0"/>
              </a:rPr>
              <a:t>gold bullion  standard</a:t>
            </a:r>
            <a:r>
              <a:rPr lang="en-US" sz="2100" dirty="0">
                <a:effectLst/>
                <a:latin typeface="Times New Roman" panose="02020603050405020304" pitchFamily="18" charset="0"/>
                <a:ea typeface="Times New Roman" panose="02020603050405020304" pitchFamily="18" charset="0"/>
                <a:cs typeface="Mangal" panose="02040503050203030202" pitchFamily="18" charset="0"/>
              </a:rPr>
              <a:t> prevailing at that time (1925-31) in Britain (see </a:t>
            </a:r>
            <a:r>
              <a:rPr lang="en-US" sz="2100" dirty="0" err="1">
                <a:effectLst/>
                <a:latin typeface="Times New Roman" panose="02020603050405020304" pitchFamily="18" charset="0"/>
                <a:ea typeface="Times New Roman" panose="02020603050405020304" pitchFamily="18" charset="0"/>
                <a:cs typeface="Mangal" panose="02040503050203030202" pitchFamily="18" charset="0"/>
              </a:rPr>
              <a:t>Eichengreen</a:t>
            </a:r>
            <a:r>
              <a:rPr lang="en-US" sz="2100" dirty="0">
                <a:effectLst/>
                <a:latin typeface="Times New Roman" panose="02020603050405020304" pitchFamily="18" charset="0"/>
                <a:ea typeface="Times New Roman" panose="02020603050405020304" pitchFamily="18" charset="0"/>
                <a:cs typeface="Mangal" panose="02040503050203030202" pitchFamily="18" charset="0"/>
              </a:rPr>
              <a:t> (2019) and Drummond (1987)). </a:t>
            </a:r>
            <a:endParaRPr lang="en-IN" sz="2100" dirty="0">
              <a:effectLst/>
              <a:latin typeface="Calibri" panose="020F0502020204030204" pitchFamily="34" charset="0"/>
              <a:ea typeface="Calibri" panose="020F0502020204030204" pitchFamily="34" charset="0"/>
              <a:cs typeface="Mangal" panose="02040503050203030202" pitchFamily="18" charset="0"/>
            </a:endParaRPr>
          </a:p>
          <a:p>
            <a:pPr algn="just">
              <a:lnSpc>
                <a:spcPct val="114000"/>
              </a:lnSpc>
            </a:pPr>
            <a:endParaRPr lang="en-IN" sz="2100" dirty="0"/>
          </a:p>
        </p:txBody>
      </p:sp>
      <p:sp>
        <p:nvSpPr>
          <p:cNvPr id="3" name="Title 2">
            <a:extLst>
              <a:ext uri="{FF2B5EF4-FFF2-40B4-BE49-F238E27FC236}">
                <a16:creationId xmlns:a16="http://schemas.microsoft.com/office/drawing/2014/main" id="{17A15A71-C1CD-3E17-5E65-522252D0F8D8}"/>
              </a:ext>
            </a:extLst>
          </p:cNvPr>
          <p:cNvSpPr>
            <a:spLocks noGrp="1"/>
          </p:cNvSpPr>
          <p:nvPr>
            <p:ph type="title"/>
          </p:nvPr>
        </p:nvSpPr>
        <p:spPr/>
        <p:txBody>
          <a:bodyPr>
            <a:noAutofit/>
          </a:bodyPr>
          <a:lstStyle/>
          <a:p>
            <a:r>
              <a:rPr lang="en-US" sz="3600" dirty="0"/>
              <a:t>QE: An unacknowledged debt to a forgotten economist</a:t>
            </a:r>
            <a:endParaRPr lang="en-IN" sz="3600" dirty="0"/>
          </a:p>
        </p:txBody>
      </p:sp>
    </p:spTree>
    <p:extLst>
      <p:ext uri="{BB962C8B-B14F-4D97-AF65-F5344CB8AC3E}">
        <p14:creationId xmlns:p14="http://schemas.microsoft.com/office/powerpoint/2010/main" val="30759759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4B3B123-5B6F-CD29-8C1A-626ACAAA9682}"/>
              </a:ext>
            </a:extLst>
          </p:cNvPr>
          <p:cNvSpPr>
            <a:spLocks noGrp="1"/>
          </p:cNvSpPr>
          <p:nvPr>
            <p:ph idx="1"/>
          </p:nvPr>
        </p:nvSpPr>
        <p:spPr/>
        <p:txBody>
          <a:bodyPr>
            <a:noAutofit/>
          </a:bodyPr>
          <a:lstStyle/>
          <a:p>
            <a:pPr algn="just">
              <a:lnSpc>
                <a:spcPct val="114000"/>
              </a:lnSpc>
            </a:pPr>
            <a:r>
              <a:rPr lang="en-US" sz="2000" dirty="0">
                <a:effectLst/>
                <a:latin typeface="Times New Roman" panose="02020603050405020304" pitchFamily="18" charset="0"/>
                <a:ea typeface="Times New Roman" panose="02020603050405020304" pitchFamily="18" charset="0"/>
              </a:rPr>
              <a:t>The </a:t>
            </a:r>
            <a:r>
              <a:rPr lang="en-US" sz="2000" b="1" dirty="0">
                <a:effectLst/>
                <a:latin typeface="Times New Roman" panose="02020603050405020304" pitchFamily="18" charset="0"/>
                <a:ea typeface="Times New Roman" panose="02020603050405020304" pitchFamily="18" charset="0"/>
              </a:rPr>
              <a:t>downswing of the cycle </a:t>
            </a:r>
            <a:r>
              <a:rPr lang="en-US" sz="2000" dirty="0">
                <a:effectLst/>
                <a:latin typeface="Times New Roman" panose="02020603050405020304" pitchFamily="18" charset="0"/>
                <a:ea typeface="Times New Roman" panose="02020603050405020304" pitchFamily="18" charset="0"/>
              </a:rPr>
              <a:t>is also cumulative and follows the obverse route of the upswing. </a:t>
            </a:r>
          </a:p>
          <a:p>
            <a:pPr algn="just">
              <a:lnSpc>
                <a:spcPct val="114000"/>
              </a:lnSpc>
            </a:pPr>
            <a:r>
              <a:rPr lang="en-US" sz="2000" dirty="0">
                <a:effectLst/>
                <a:latin typeface="Times New Roman" panose="02020603050405020304" pitchFamily="18" charset="0"/>
                <a:ea typeface="Times New Roman" panose="02020603050405020304" pitchFamily="18" charset="0"/>
              </a:rPr>
              <a:t>As credit contracts, prices fall but wages being inflexible downwards, profits contract rapidly forcing cutbacks in production. This forces inventories to lie idle with dealers, borrowing is reduced further along with consumers’ outlay and so on. </a:t>
            </a:r>
          </a:p>
          <a:p>
            <a:pPr algn="just">
              <a:lnSpc>
                <a:spcPct val="114000"/>
              </a:lnSpc>
            </a:pPr>
            <a:r>
              <a:rPr lang="en-US" sz="2000" dirty="0">
                <a:effectLst/>
                <a:latin typeface="Times New Roman" panose="02020603050405020304" pitchFamily="18" charset="0"/>
                <a:ea typeface="Times New Roman" panose="02020603050405020304" pitchFamily="18" charset="0"/>
              </a:rPr>
              <a:t>Reviving the economy from a downswing depends to a large extent on </a:t>
            </a:r>
            <a:r>
              <a:rPr lang="en-US" sz="2000" b="1" i="1" dirty="0">
                <a:effectLst/>
                <a:latin typeface="Times New Roman" panose="02020603050405020304" pitchFamily="18" charset="0"/>
                <a:ea typeface="Times New Roman" panose="02020603050405020304" pitchFamily="18" charset="0"/>
              </a:rPr>
              <a:t>how severe the depression is</a:t>
            </a:r>
            <a:r>
              <a:rPr lang="en-US" sz="2000" dirty="0">
                <a:effectLst/>
                <a:latin typeface="Times New Roman" panose="02020603050405020304" pitchFamily="18" charset="0"/>
                <a:ea typeface="Times New Roman" panose="02020603050405020304" pitchFamily="18" charset="0"/>
              </a:rPr>
              <a:t>. </a:t>
            </a:r>
          </a:p>
          <a:p>
            <a:pPr algn="just">
              <a:lnSpc>
                <a:spcPct val="114000"/>
              </a:lnSpc>
            </a:pPr>
            <a:r>
              <a:rPr lang="en-US" sz="2000" dirty="0">
                <a:effectLst/>
                <a:latin typeface="Times New Roman" panose="02020603050405020304" pitchFamily="18" charset="0"/>
                <a:ea typeface="Times New Roman" panose="02020603050405020304" pitchFamily="18" charset="0"/>
              </a:rPr>
              <a:t>If the depression is </a:t>
            </a:r>
            <a:r>
              <a:rPr lang="en-US" sz="2000" u="sng" dirty="0">
                <a:effectLst/>
                <a:latin typeface="Times New Roman" panose="02020603050405020304" pitchFamily="18" charset="0"/>
                <a:ea typeface="Times New Roman" panose="02020603050405020304" pitchFamily="18" charset="0"/>
              </a:rPr>
              <a:t>not too severe</a:t>
            </a:r>
            <a:r>
              <a:rPr lang="en-US" sz="2000" dirty="0">
                <a:effectLst/>
                <a:latin typeface="Times New Roman" panose="02020603050405020304" pitchFamily="18" charset="0"/>
                <a:ea typeface="Times New Roman" panose="02020603050405020304" pitchFamily="18" charset="0"/>
              </a:rPr>
              <a:t>, then the liquidation of loans brought about by debtors who fear an increase in their debt burden (due to the actual and expected fall in prices) would restore bank reserves to their normal levels and banks once again become wiling lenders and try to allure borrowers with lower interest rates and relaxation of loan conditions. </a:t>
            </a:r>
            <a:r>
              <a:rPr lang="en-US" sz="2000" b="1" i="1" dirty="0">
                <a:effectLst/>
                <a:latin typeface="Times New Roman" panose="02020603050405020304" pitchFamily="18" charset="0"/>
                <a:ea typeface="Times New Roman" panose="02020603050405020304" pitchFamily="18" charset="0"/>
              </a:rPr>
              <a:t>However, this process works reasonably well only if pessimism among the dealers is not too high regarding future evolution of consumers’ outlay</a:t>
            </a:r>
            <a:r>
              <a:rPr lang="en-US" sz="2000" i="1" dirty="0">
                <a:effectLst/>
                <a:latin typeface="Times New Roman" panose="02020603050405020304" pitchFamily="18" charset="0"/>
                <a:ea typeface="Times New Roman" panose="02020603050405020304" pitchFamily="18" charset="0"/>
              </a:rPr>
              <a:t>.</a:t>
            </a:r>
            <a:r>
              <a:rPr lang="en-US" sz="2000" dirty="0">
                <a:effectLst/>
                <a:latin typeface="Times New Roman" panose="02020603050405020304" pitchFamily="18" charset="0"/>
                <a:ea typeface="Times New Roman" panose="02020603050405020304" pitchFamily="18" charset="0"/>
              </a:rPr>
              <a:t> </a:t>
            </a:r>
          </a:p>
          <a:p>
            <a:pPr algn="just">
              <a:lnSpc>
                <a:spcPct val="114000"/>
              </a:lnSpc>
            </a:pPr>
            <a:r>
              <a:rPr lang="en-US" sz="1800" dirty="0">
                <a:effectLst/>
                <a:latin typeface="Times New Roman" panose="02020603050405020304" pitchFamily="18" charset="0"/>
                <a:ea typeface="Times New Roman" panose="02020603050405020304" pitchFamily="18" charset="0"/>
                <a:cs typeface="Mangal" panose="02040503050203030202" pitchFamily="18" charset="0"/>
              </a:rPr>
              <a:t>If the depression is severe, then recovery might present serious problems. This situation </a:t>
            </a:r>
            <a:r>
              <a:rPr lang="en-US" sz="1800" dirty="0" err="1">
                <a:effectLst/>
                <a:latin typeface="Times New Roman" panose="02020603050405020304" pitchFamily="18" charset="0"/>
                <a:ea typeface="Times New Roman" panose="02020603050405020304" pitchFamily="18" charset="0"/>
                <a:cs typeface="Mangal" panose="02040503050203030202" pitchFamily="18" charset="0"/>
              </a:rPr>
              <a:t>Hawtrey</a:t>
            </a:r>
            <a:r>
              <a:rPr lang="en-US" sz="1800" dirty="0">
                <a:effectLst/>
                <a:latin typeface="Times New Roman" panose="02020603050405020304" pitchFamily="18" charset="0"/>
                <a:ea typeface="Times New Roman" panose="02020603050405020304" pitchFamily="18" charset="0"/>
                <a:cs typeface="Mangal" panose="02040503050203030202" pitchFamily="18" charset="0"/>
              </a:rPr>
              <a:t> famously termed as a </a:t>
            </a:r>
            <a:r>
              <a:rPr lang="en-US" sz="1800" b="1" i="1" dirty="0">
                <a:effectLst/>
                <a:latin typeface="Times New Roman" panose="02020603050405020304" pitchFamily="18" charset="0"/>
                <a:ea typeface="Times New Roman" panose="02020603050405020304" pitchFamily="18" charset="0"/>
                <a:cs typeface="Mangal" panose="02040503050203030202" pitchFamily="18" charset="0"/>
              </a:rPr>
              <a:t>credit deadlock</a:t>
            </a:r>
            <a:r>
              <a:rPr lang="en-US" sz="1800" b="1" i="1" dirty="0">
                <a:ea typeface="Times New Roman" panose="02020603050405020304" pitchFamily="18" charset="0"/>
                <a:cs typeface="Mangal" panose="02040503050203030202" pitchFamily="18" charset="0"/>
              </a:rPr>
              <a:t> </a:t>
            </a:r>
            <a:r>
              <a:rPr lang="en-US" sz="1800" b="1" dirty="0">
                <a:effectLst/>
                <a:latin typeface="Times New Roman" panose="02020603050405020304" pitchFamily="18" charset="0"/>
                <a:ea typeface="Times New Roman" panose="02020603050405020304" pitchFamily="18" charset="0"/>
                <a:cs typeface="Mangal" panose="02040503050203030202" pitchFamily="18" charset="0"/>
              </a:rPr>
              <a:t>(</a:t>
            </a:r>
            <a:r>
              <a:rPr lang="en-US" sz="1800" b="1" dirty="0" err="1">
                <a:effectLst/>
                <a:latin typeface="Times New Roman" panose="02020603050405020304" pitchFamily="18" charset="0"/>
                <a:ea typeface="Times New Roman" panose="02020603050405020304" pitchFamily="18" charset="0"/>
                <a:cs typeface="Mangal" panose="02040503050203030202" pitchFamily="18" charset="0"/>
              </a:rPr>
              <a:t>Hawtrey</a:t>
            </a:r>
            <a:r>
              <a:rPr lang="en-US" sz="1800" b="1" dirty="0">
                <a:effectLst/>
                <a:latin typeface="Times New Roman" panose="02020603050405020304" pitchFamily="18" charset="0"/>
                <a:ea typeface="Times New Roman" panose="02020603050405020304" pitchFamily="18" charset="0"/>
                <a:cs typeface="Mangal" panose="02040503050203030202" pitchFamily="18" charset="0"/>
              </a:rPr>
              <a:t> (1933), p. 29).</a:t>
            </a:r>
            <a:endParaRPr lang="en-IN" sz="2000" dirty="0"/>
          </a:p>
        </p:txBody>
      </p:sp>
      <p:sp>
        <p:nvSpPr>
          <p:cNvPr id="3" name="Title 2">
            <a:extLst>
              <a:ext uri="{FF2B5EF4-FFF2-40B4-BE49-F238E27FC236}">
                <a16:creationId xmlns:a16="http://schemas.microsoft.com/office/drawing/2014/main" id="{17A15A71-C1CD-3E17-5E65-522252D0F8D8}"/>
              </a:ext>
            </a:extLst>
          </p:cNvPr>
          <p:cNvSpPr>
            <a:spLocks noGrp="1"/>
          </p:cNvSpPr>
          <p:nvPr>
            <p:ph type="title"/>
          </p:nvPr>
        </p:nvSpPr>
        <p:spPr/>
        <p:txBody>
          <a:bodyPr>
            <a:noAutofit/>
          </a:bodyPr>
          <a:lstStyle/>
          <a:p>
            <a:r>
              <a:rPr lang="en-US" sz="3600" dirty="0"/>
              <a:t>QE: An unacknowledged debt to a forgotten economist</a:t>
            </a:r>
            <a:endParaRPr lang="en-IN" sz="3600" dirty="0"/>
          </a:p>
        </p:txBody>
      </p:sp>
    </p:spTree>
    <p:extLst>
      <p:ext uri="{BB962C8B-B14F-4D97-AF65-F5344CB8AC3E}">
        <p14:creationId xmlns:p14="http://schemas.microsoft.com/office/powerpoint/2010/main" val="10027159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4B3B123-5B6F-CD29-8C1A-626ACAAA9682}"/>
              </a:ext>
            </a:extLst>
          </p:cNvPr>
          <p:cNvSpPr>
            <a:spLocks noGrp="1"/>
          </p:cNvSpPr>
          <p:nvPr>
            <p:ph idx="1"/>
          </p:nvPr>
        </p:nvSpPr>
        <p:spPr>
          <a:xfrm>
            <a:off x="609600" y="951346"/>
            <a:ext cx="10972800" cy="5906653"/>
          </a:xfrm>
          <a:solidFill>
            <a:schemeClr val="bg1"/>
          </a:solidFill>
        </p:spPr>
        <p:txBody>
          <a:bodyPr>
            <a:noAutofit/>
          </a:bodyPr>
          <a:lstStyle/>
          <a:p>
            <a:pPr marL="255588" marR="0" indent="-255588">
              <a:lnSpc>
                <a:spcPct val="107000"/>
              </a:lnSpc>
              <a:spcBef>
                <a:spcPts val="0"/>
              </a:spcBef>
              <a:spcAft>
                <a:spcPts val="800"/>
              </a:spcAft>
            </a:pPr>
            <a:r>
              <a:rPr lang="en-US" sz="2000" dirty="0">
                <a:effectLst/>
                <a:latin typeface="Times New Roman" panose="02020603050405020304" pitchFamily="18" charset="0"/>
                <a:ea typeface="Times New Roman" panose="02020603050405020304" pitchFamily="18" charset="0"/>
                <a:cs typeface="Mangal" panose="02040503050203030202" pitchFamily="18" charset="0"/>
              </a:rPr>
              <a:t>“ </a:t>
            </a:r>
            <a:r>
              <a:rPr lang="en-US" sz="2000" i="1" dirty="0">
                <a:effectLst/>
                <a:latin typeface="Times New Roman" panose="02020603050405020304" pitchFamily="18" charset="0"/>
                <a:ea typeface="Times New Roman" panose="02020603050405020304" pitchFamily="18" charset="0"/>
                <a:cs typeface="Mangal" panose="02040503050203030202" pitchFamily="18" charset="0"/>
              </a:rPr>
              <a:t>Since the early 1990s , borrowers in Japan have repeatedly found themselves squeezed by disinflation or deflation, which has required them to pay their debts in yen of greater value than they had expected. Borrower distress has affected the whole economy, for example by weakening the banking system and depressing investment spending</a:t>
            </a:r>
            <a:r>
              <a:rPr lang="en-US" sz="2000" dirty="0">
                <a:effectLst/>
                <a:latin typeface="Times New Roman" panose="02020603050405020304" pitchFamily="18" charset="0"/>
                <a:ea typeface="Times New Roman" panose="02020603050405020304" pitchFamily="18" charset="0"/>
                <a:cs typeface="Mangal" panose="02040503050203030202" pitchFamily="18" charset="0"/>
              </a:rPr>
              <a:t>”. 								- </a:t>
            </a:r>
            <a:r>
              <a:rPr lang="en-US" sz="2000" dirty="0">
                <a:effectLst/>
                <a:latin typeface="Times New Roman" panose="02020603050405020304" pitchFamily="18" charset="0"/>
                <a:ea typeface="Times New Roman" panose="02020603050405020304" pitchFamily="18" charset="0"/>
              </a:rPr>
              <a:t>Bernanke (2003) </a:t>
            </a:r>
            <a:endParaRPr lang="en-IN" sz="2000" dirty="0">
              <a:effectLst/>
              <a:latin typeface="Calibri" panose="020F0502020204030204" pitchFamily="34" charset="0"/>
              <a:ea typeface="Calibri" panose="020F0502020204030204" pitchFamily="34" charset="0"/>
              <a:cs typeface="Mangal" panose="02040503050203030202" pitchFamily="18" charset="0"/>
            </a:endParaRPr>
          </a:p>
          <a:p>
            <a:pPr marL="255588" marR="0" indent="-255588">
              <a:lnSpc>
                <a:spcPct val="107000"/>
              </a:lnSpc>
              <a:spcBef>
                <a:spcPts val="0"/>
              </a:spcBef>
              <a:spcAft>
                <a:spcPts val="800"/>
              </a:spcAft>
            </a:pPr>
            <a:r>
              <a:rPr lang="en-US" sz="2000" dirty="0">
                <a:effectLst/>
                <a:latin typeface="Times New Roman" panose="02020603050405020304" pitchFamily="18" charset="0"/>
                <a:ea typeface="Times New Roman" panose="02020603050405020304" pitchFamily="18" charset="0"/>
                <a:cs typeface="Mangal" panose="02040503050203030202" pitchFamily="18" charset="0"/>
              </a:rPr>
              <a:t>The instability of credit is enhanced by the pro-cyclicality of the velocity of money. Cash balances are reduced (increased) when credit is expanding (contracting) and prices are rising (falling). This phenomenon accentuates the cyclical movements of consumers’ outlay.   </a:t>
            </a:r>
            <a:endParaRPr lang="en-IN" sz="2000" dirty="0">
              <a:effectLst/>
              <a:latin typeface="Calibri" panose="020F0502020204030204" pitchFamily="34" charset="0"/>
              <a:ea typeface="Calibri" panose="020F0502020204030204" pitchFamily="34" charset="0"/>
              <a:cs typeface="Mangal" panose="02040503050203030202" pitchFamily="18" charset="0"/>
            </a:endParaRPr>
          </a:p>
          <a:p>
            <a:pPr marL="109728" indent="0" algn="just">
              <a:lnSpc>
                <a:spcPct val="114000"/>
              </a:lnSpc>
              <a:buNone/>
            </a:pPr>
            <a:r>
              <a:rPr lang="en-IN" sz="2000" b="1" dirty="0" err="1"/>
              <a:t>Hawtrey</a:t>
            </a:r>
            <a:r>
              <a:rPr lang="en-IN" sz="2000" b="1" dirty="0"/>
              <a:t> and QE:</a:t>
            </a:r>
          </a:p>
          <a:p>
            <a:pPr algn="just">
              <a:lnSpc>
                <a:spcPct val="114000"/>
              </a:lnSpc>
            </a:pPr>
            <a:r>
              <a:rPr lang="en-US" sz="2000" dirty="0" err="1">
                <a:effectLst/>
                <a:latin typeface="Times New Roman" panose="02020603050405020304" pitchFamily="18" charset="0"/>
                <a:ea typeface="Times New Roman" panose="02020603050405020304" pitchFamily="18" charset="0"/>
              </a:rPr>
              <a:t>Hawtrey</a:t>
            </a:r>
            <a:r>
              <a:rPr lang="en-US" sz="2000" dirty="0">
                <a:effectLst/>
                <a:latin typeface="Times New Roman" panose="02020603050405020304" pitchFamily="18" charset="0"/>
                <a:ea typeface="Times New Roman" panose="02020603050405020304" pitchFamily="18" charset="0"/>
              </a:rPr>
              <a:t> had given considerable thought to the policy measures that could be adopted to emerge out of the credit deadlock. </a:t>
            </a:r>
          </a:p>
          <a:p>
            <a:pPr algn="just">
              <a:lnSpc>
                <a:spcPct val="114000"/>
              </a:lnSpc>
            </a:pPr>
            <a:r>
              <a:rPr lang="en-US" sz="2000" dirty="0" err="1">
                <a:effectLst/>
                <a:latin typeface="Times New Roman" panose="02020603050405020304" pitchFamily="18" charset="0"/>
                <a:ea typeface="Times New Roman" panose="02020603050405020304" pitchFamily="18" charset="0"/>
              </a:rPr>
              <a:t>Hawtrey</a:t>
            </a:r>
            <a:r>
              <a:rPr lang="en-US" sz="2000" dirty="0">
                <a:effectLst/>
                <a:latin typeface="Times New Roman" panose="02020603050405020304" pitchFamily="18" charset="0"/>
                <a:ea typeface="Times New Roman" panose="02020603050405020304" pitchFamily="18" charset="0"/>
              </a:rPr>
              <a:t> (1933, p.141): examined the possibility of a reduction in </a:t>
            </a:r>
            <a:r>
              <a:rPr lang="en-US" sz="2000" i="1" dirty="0">
                <a:effectLst/>
                <a:latin typeface="Times New Roman" panose="02020603050405020304" pitchFamily="18" charset="0"/>
                <a:ea typeface="Times New Roman" panose="02020603050405020304" pitchFamily="18" charset="0"/>
              </a:rPr>
              <a:t>nominal wages</a:t>
            </a:r>
            <a:r>
              <a:rPr lang="en-US" sz="2000" i="1" dirty="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 line with the price level to restore manufacturers’ profit levels. </a:t>
            </a:r>
            <a:r>
              <a:rPr lang="en-US" sz="2000" dirty="0">
                <a:ea typeface="Times New Roman" panose="02020603050405020304" pitchFamily="18" charset="0"/>
              </a:rPr>
              <a:t>R</a:t>
            </a:r>
            <a:r>
              <a:rPr lang="en-US" sz="2000" dirty="0">
                <a:effectLst/>
                <a:latin typeface="Times New Roman" panose="02020603050405020304" pitchFamily="18" charset="0"/>
                <a:ea typeface="Times New Roman" panose="02020603050405020304" pitchFamily="18" charset="0"/>
              </a:rPr>
              <a:t>ejected this proposal as entailing severe social and political dislocations. </a:t>
            </a:r>
          </a:p>
          <a:p>
            <a:pPr algn="just">
              <a:lnSpc>
                <a:spcPct val="114000"/>
              </a:lnSpc>
            </a:pPr>
            <a:r>
              <a:rPr lang="en-US" sz="2000" dirty="0">
                <a:effectLst/>
                <a:latin typeface="Times New Roman" panose="02020603050405020304" pitchFamily="18" charset="0"/>
                <a:ea typeface="Times New Roman" panose="02020603050405020304" pitchFamily="18" charset="0"/>
              </a:rPr>
              <a:t>A reduction in </a:t>
            </a:r>
            <a:r>
              <a:rPr lang="en-US" sz="2000" i="1" dirty="0">
                <a:effectLst/>
                <a:latin typeface="Times New Roman" panose="02020603050405020304" pitchFamily="18" charset="0"/>
                <a:ea typeface="Times New Roman" panose="02020603050405020304" pitchFamily="18" charset="0"/>
              </a:rPr>
              <a:t>real wages</a:t>
            </a:r>
            <a:r>
              <a:rPr lang="en-US" sz="2000" dirty="0">
                <a:effectLst/>
                <a:latin typeface="Times New Roman" panose="02020603050405020304" pitchFamily="18" charset="0"/>
                <a:ea typeface="Times New Roman" panose="02020603050405020304" pitchFamily="18" charset="0"/>
              </a:rPr>
              <a:t> was a more practicable alternative to serve the same purpose. This could be achieved either by inflation or currency depreciation. </a:t>
            </a:r>
            <a:endParaRPr lang="en-IN" sz="2000" dirty="0">
              <a:effectLst/>
              <a:latin typeface="Calibri" panose="020F0502020204030204" pitchFamily="34" charset="0"/>
              <a:ea typeface="Calibri" panose="020F0502020204030204" pitchFamily="34" charset="0"/>
              <a:cs typeface="Mangal" panose="02040503050203030202" pitchFamily="18" charset="0"/>
            </a:endParaRPr>
          </a:p>
          <a:p>
            <a:pPr algn="just">
              <a:lnSpc>
                <a:spcPct val="114000"/>
              </a:lnSpc>
            </a:pPr>
            <a:endParaRPr lang="en-IN" sz="2000" b="1" dirty="0"/>
          </a:p>
        </p:txBody>
      </p:sp>
      <p:sp>
        <p:nvSpPr>
          <p:cNvPr id="3" name="Title 2">
            <a:extLst>
              <a:ext uri="{FF2B5EF4-FFF2-40B4-BE49-F238E27FC236}">
                <a16:creationId xmlns:a16="http://schemas.microsoft.com/office/drawing/2014/main" id="{17A15A71-C1CD-3E17-5E65-522252D0F8D8}"/>
              </a:ext>
            </a:extLst>
          </p:cNvPr>
          <p:cNvSpPr>
            <a:spLocks noGrp="1"/>
          </p:cNvSpPr>
          <p:nvPr>
            <p:ph type="title"/>
          </p:nvPr>
        </p:nvSpPr>
        <p:spPr/>
        <p:txBody>
          <a:bodyPr>
            <a:noAutofit/>
          </a:bodyPr>
          <a:lstStyle/>
          <a:p>
            <a:r>
              <a:rPr lang="en-US" sz="3600" dirty="0"/>
              <a:t>QE: An unacknowledged debt to a forgotten economist</a:t>
            </a:r>
            <a:endParaRPr lang="en-IN" sz="3600" dirty="0"/>
          </a:p>
        </p:txBody>
      </p:sp>
    </p:spTree>
    <p:extLst>
      <p:ext uri="{BB962C8B-B14F-4D97-AF65-F5344CB8AC3E}">
        <p14:creationId xmlns:p14="http://schemas.microsoft.com/office/powerpoint/2010/main" val="917146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4B3B123-5B6F-CD29-8C1A-626ACAAA9682}"/>
              </a:ext>
            </a:extLst>
          </p:cNvPr>
          <p:cNvSpPr>
            <a:spLocks noGrp="1"/>
          </p:cNvSpPr>
          <p:nvPr>
            <p:ph idx="1"/>
          </p:nvPr>
        </p:nvSpPr>
        <p:spPr>
          <a:xfrm>
            <a:off x="609600" y="951347"/>
            <a:ext cx="10972800" cy="5173006"/>
          </a:xfrm>
          <a:solidFill>
            <a:schemeClr val="bg1"/>
          </a:solidFill>
        </p:spPr>
        <p:txBody>
          <a:bodyPr>
            <a:normAutofit/>
          </a:bodyPr>
          <a:lstStyle/>
          <a:p>
            <a:pPr marL="255588" marR="0" indent="-255588">
              <a:lnSpc>
                <a:spcPct val="107000"/>
              </a:lnSpc>
              <a:spcBef>
                <a:spcPts val="0"/>
              </a:spcBef>
              <a:spcAft>
                <a:spcPts val="800"/>
              </a:spcAft>
            </a:pPr>
            <a:r>
              <a:rPr lang="en-US" sz="1800" dirty="0">
                <a:effectLst/>
                <a:latin typeface="Times New Roman" panose="02020603050405020304" pitchFamily="18" charset="0"/>
                <a:ea typeface="Times New Roman" panose="02020603050405020304" pitchFamily="18" charset="0"/>
                <a:cs typeface="Mangal" panose="02040503050203030202" pitchFamily="18" charset="0"/>
              </a:rPr>
              <a:t>In evidence before the Macmillan Committee (1931a, p. 273-277), </a:t>
            </a:r>
            <a:r>
              <a:rPr lang="en-US" sz="1800" dirty="0" err="1">
                <a:effectLst/>
                <a:latin typeface="Times New Roman" panose="02020603050405020304" pitchFamily="18" charset="0"/>
                <a:ea typeface="Times New Roman" panose="02020603050405020304" pitchFamily="18" charset="0"/>
                <a:cs typeface="Mangal" panose="02040503050203030202" pitchFamily="18" charset="0"/>
              </a:rPr>
              <a:t>Hawtrey</a:t>
            </a:r>
            <a:r>
              <a:rPr lang="en-US" sz="1800" dirty="0">
                <a:effectLst/>
                <a:latin typeface="Times New Roman" panose="02020603050405020304" pitchFamily="18" charset="0"/>
                <a:ea typeface="Times New Roman" panose="02020603050405020304" pitchFamily="18" charset="0"/>
                <a:cs typeface="Mangal" panose="02040503050203030202" pitchFamily="18" charset="0"/>
              </a:rPr>
              <a:t> succinctly outlines his main proposal for emerging out of the deadlock during the Great Depression. </a:t>
            </a:r>
          </a:p>
          <a:p>
            <a:pPr marL="255588" marR="0" indent="-255588">
              <a:lnSpc>
                <a:spcPct val="107000"/>
              </a:lnSpc>
              <a:spcBef>
                <a:spcPts val="0"/>
              </a:spcBef>
              <a:spcAft>
                <a:spcPts val="800"/>
              </a:spcAft>
            </a:pPr>
            <a:r>
              <a:rPr lang="en-US" sz="1800" dirty="0">
                <a:effectLst/>
                <a:latin typeface="Times New Roman" panose="02020603050405020304" pitchFamily="18" charset="0"/>
                <a:ea typeface="Times New Roman" panose="02020603050405020304" pitchFamily="18" charset="0"/>
                <a:cs typeface="Mangal" panose="02040503050203030202" pitchFamily="18" charset="0"/>
              </a:rPr>
              <a:t>When asked about his views on monetary policy, he said that for the </a:t>
            </a:r>
            <a:r>
              <a:rPr lang="en-US" sz="1800" b="1" dirty="0">
                <a:effectLst/>
                <a:latin typeface="Times New Roman" panose="02020603050405020304" pitchFamily="18" charset="0"/>
                <a:ea typeface="Times New Roman" panose="02020603050405020304" pitchFamily="18" charset="0"/>
                <a:cs typeface="Mangal" panose="02040503050203030202" pitchFamily="18" charset="0"/>
              </a:rPr>
              <a:t>short term </a:t>
            </a:r>
            <a:r>
              <a:rPr lang="en-US" sz="1800" dirty="0">
                <a:effectLst/>
                <a:latin typeface="Times New Roman" panose="02020603050405020304" pitchFamily="18" charset="0"/>
                <a:ea typeface="Times New Roman" panose="02020603050405020304" pitchFamily="18" charset="0"/>
                <a:cs typeface="Mangal" panose="02040503050203030202" pitchFamily="18" charset="0"/>
              </a:rPr>
              <a:t>he would </a:t>
            </a:r>
            <a:r>
              <a:rPr lang="en-US" sz="1800" dirty="0" err="1">
                <a:effectLst/>
                <a:latin typeface="Times New Roman" panose="02020603050405020304" pitchFamily="18" charset="0"/>
                <a:ea typeface="Times New Roman" panose="02020603050405020304" pitchFamily="18" charset="0"/>
                <a:cs typeface="Mangal" panose="02040503050203030202" pitchFamily="18" charset="0"/>
              </a:rPr>
              <a:t>favour</a:t>
            </a:r>
            <a:r>
              <a:rPr lang="en-US" sz="1800" dirty="0">
                <a:effectLst/>
                <a:latin typeface="Times New Roman" panose="02020603050405020304" pitchFamily="18" charset="0"/>
                <a:ea typeface="Times New Roman" panose="02020603050405020304" pitchFamily="18" charset="0"/>
                <a:cs typeface="Mangal" panose="02040503050203030202" pitchFamily="18" charset="0"/>
              </a:rPr>
              <a:t> further reductions in the short term interest rate (and possibly the cash reserve ratio of banks, though he does not mention this latter explicitly) supplemented by open market purchases or in his own words “</a:t>
            </a:r>
            <a:r>
              <a:rPr lang="en-US" sz="1800" i="1" dirty="0">
                <a:effectLst/>
                <a:latin typeface="Times New Roman" panose="02020603050405020304" pitchFamily="18" charset="0"/>
                <a:ea typeface="Times New Roman" panose="02020603050405020304" pitchFamily="18" charset="0"/>
                <a:cs typeface="Mangal" panose="02040503050203030202" pitchFamily="18" charset="0"/>
              </a:rPr>
              <a:t>to carry the process of credit relaxation to its limit</a:t>
            </a:r>
            <a:r>
              <a:rPr lang="en-US" sz="1800" dirty="0">
                <a:effectLst/>
                <a:latin typeface="Times New Roman" panose="02020603050405020304" pitchFamily="18" charset="0"/>
                <a:ea typeface="Times New Roman" panose="02020603050405020304" pitchFamily="18" charset="0"/>
                <a:cs typeface="Mangal" panose="02040503050203030202" pitchFamily="18" charset="0"/>
              </a:rPr>
              <a:t>”. But he clearly realized that this policy cannot continue for too long after the deadlock is broken, for fear of a runaway inflation.  </a:t>
            </a:r>
          </a:p>
          <a:p>
            <a:pPr marL="255588" marR="0" indent="-255588">
              <a:lnSpc>
                <a:spcPct val="107000"/>
              </a:lnSpc>
              <a:spcBef>
                <a:spcPts val="0"/>
              </a:spcBef>
              <a:spcAft>
                <a:spcPts val="800"/>
              </a:spcAft>
            </a:pPr>
            <a:r>
              <a:rPr lang="en-US" sz="1800" dirty="0">
                <a:effectLst/>
                <a:latin typeface="Times New Roman" panose="02020603050405020304" pitchFamily="18" charset="0"/>
                <a:ea typeface="Times New Roman" panose="02020603050405020304" pitchFamily="18" charset="0"/>
                <a:cs typeface="Mangal" panose="02040503050203030202" pitchFamily="18" charset="0"/>
              </a:rPr>
              <a:t>In the </a:t>
            </a:r>
            <a:r>
              <a:rPr lang="en-US" sz="1800" b="1" dirty="0">
                <a:effectLst/>
                <a:latin typeface="Times New Roman" panose="02020603050405020304" pitchFamily="18" charset="0"/>
                <a:ea typeface="Times New Roman" panose="02020603050405020304" pitchFamily="18" charset="0"/>
                <a:cs typeface="Mangal" panose="02040503050203030202" pitchFamily="18" charset="0"/>
              </a:rPr>
              <a:t>long run, </a:t>
            </a:r>
            <a:r>
              <a:rPr lang="en-US" sz="1800" dirty="0">
                <a:effectLst/>
                <a:latin typeface="Times New Roman" panose="02020603050405020304" pitchFamily="18" charset="0"/>
                <a:ea typeface="Times New Roman" panose="02020603050405020304" pitchFamily="18" charset="0"/>
                <a:cs typeface="Mangal" panose="02040503050203030202" pitchFamily="18" charset="0"/>
              </a:rPr>
              <a:t>he laid down the objective of stabilizing the price level (see Deutscher (1990), p. 84-85 and Clarke (1988) ). </a:t>
            </a:r>
            <a:r>
              <a:rPr lang="en-US" sz="1800" dirty="0" err="1">
                <a:effectLst/>
                <a:latin typeface="Times New Roman" panose="02020603050405020304" pitchFamily="18" charset="0"/>
                <a:ea typeface="Times New Roman" panose="02020603050405020304" pitchFamily="18" charset="0"/>
                <a:cs typeface="Mangal" panose="02040503050203030202" pitchFamily="18" charset="0"/>
              </a:rPr>
              <a:t>Laidler</a:t>
            </a:r>
            <a:r>
              <a:rPr lang="en-US" sz="1800" dirty="0">
                <a:effectLst/>
                <a:latin typeface="Times New Roman" panose="02020603050405020304" pitchFamily="18" charset="0"/>
                <a:ea typeface="Times New Roman" panose="02020603050405020304" pitchFamily="18" charset="0"/>
                <a:cs typeface="Mangal" panose="02040503050203030202" pitchFamily="18" charset="0"/>
              </a:rPr>
              <a:t> (2004) calls this double-barreled strategy as the </a:t>
            </a:r>
            <a:r>
              <a:rPr lang="en-US" sz="1800" b="1" i="1" dirty="0">
                <a:effectLst/>
                <a:latin typeface="Times New Roman" panose="02020603050405020304" pitchFamily="18" charset="0"/>
                <a:ea typeface="Times New Roman" panose="02020603050405020304" pitchFamily="18" charset="0"/>
                <a:cs typeface="Mangal" panose="02040503050203030202" pitchFamily="18" charset="0"/>
              </a:rPr>
              <a:t>Purvis Principle</a:t>
            </a:r>
            <a:r>
              <a:rPr lang="en-US" sz="1800" i="1" dirty="0">
                <a:effectLst/>
                <a:latin typeface="Times New Roman" panose="02020603050405020304" pitchFamily="18" charset="0"/>
                <a:ea typeface="Times New Roman" panose="02020603050405020304" pitchFamily="18" charset="0"/>
                <a:cs typeface="Mangal" panose="02040503050203030202" pitchFamily="18" charset="0"/>
              </a:rPr>
              <a:t>.</a:t>
            </a:r>
          </a:p>
          <a:p>
            <a:pPr marL="255588" marR="0" indent="-255588">
              <a:lnSpc>
                <a:spcPct val="107000"/>
              </a:lnSpc>
              <a:spcBef>
                <a:spcPts val="0"/>
              </a:spcBef>
              <a:spcAft>
                <a:spcPts val="800"/>
              </a:spcAft>
            </a:pPr>
            <a:r>
              <a:rPr lang="en-US" sz="1800" b="1" dirty="0" err="1">
                <a:effectLst/>
                <a:latin typeface="Times New Roman" panose="02020603050405020304" pitchFamily="18" charset="0"/>
                <a:ea typeface="Times New Roman" panose="02020603050405020304" pitchFamily="18" charset="0"/>
                <a:cs typeface="Mangal" panose="02040503050203030202" pitchFamily="18" charset="0"/>
              </a:rPr>
              <a:t>Hawtrey</a:t>
            </a:r>
            <a:r>
              <a:rPr lang="en-US" sz="1800" b="1" dirty="0">
                <a:effectLst/>
                <a:latin typeface="Times New Roman" panose="02020603050405020304" pitchFamily="18" charset="0"/>
                <a:ea typeface="Times New Roman" panose="02020603050405020304" pitchFamily="18" charset="0"/>
                <a:cs typeface="Mangal" panose="02040503050203030202" pitchFamily="18" charset="0"/>
              </a:rPr>
              <a:t> emphasized open market operations</a:t>
            </a:r>
            <a:r>
              <a:rPr lang="en-US" sz="1800" dirty="0">
                <a:effectLst/>
                <a:latin typeface="Times New Roman" panose="02020603050405020304" pitchFamily="18" charset="0"/>
                <a:ea typeface="Times New Roman" panose="02020603050405020304" pitchFamily="18" charset="0"/>
                <a:cs typeface="Mangal" panose="02040503050203030202" pitchFamily="18" charset="0"/>
              </a:rPr>
              <a:t> </a:t>
            </a:r>
            <a:r>
              <a:rPr lang="en-US" sz="1800" b="1" dirty="0">
                <a:effectLst/>
                <a:latin typeface="Times New Roman" panose="02020603050405020304" pitchFamily="18" charset="0"/>
                <a:ea typeface="Times New Roman" panose="02020603050405020304" pitchFamily="18" charset="0"/>
                <a:cs typeface="Mangal" panose="02040503050203030202" pitchFamily="18" charset="0"/>
              </a:rPr>
              <a:t>as the best (or perhaps the only) way to get out of the credit deadlock</a:t>
            </a:r>
            <a:r>
              <a:rPr lang="en-US" sz="1800" dirty="0">
                <a:effectLst/>
                <a:latin typeface="Times New Roman" panose="02020603050405020304" pitchFamily="18" charset="0"/>
                <a:ea typeface="Times New Roman" panose="02020603050405020304" pitchFamily="18" charset="0"/>
                <a:cs typeface="Mangal" panose="02040503050203030202" pitchFamily="18" charset="0"/>
              </a:rPr>
              <a:t>. “… </a:t>
            </a:r>
            <a:r>
              <a:rPr lang="en-US" sz="1800" i="1" dirty="0">
                <a:effectLst/>
                <a:latin typeface="Times New Roman" panose="02020603050405020304" pitchFamily="18" charset="0"/>
                <a:ea typeface="Times New Roman" panose="02020603050405020304" pitchFamily="18" charset="0"/>
                <a:cs typeface="Mangal" panose="02040503050203030202" pitchFamily="18" charset="0"/>
              </a:rPr>
              <a:t>the purchase of securities by the Central Bank, which is otherwise no more than a useful reinforcement of the Bank rate …becomes an essential condition of the revival beginning at all</a:t>
            </a:r>
            <a:r>
              <a:rPr lang="en-US" sz="1800" dirty="0">
                <a:effectLst/>
                <a:latin typeface="Times New Roman" panose="02020603050405020304" pitchFamily="18" charset="0"/>
                <a:ea typeface="Times New Roman" panose="02020603050405020304" pitchFamily="18" charset="0"/>
                <a:cs typeface="Mangal" panose="02040503050203030202" pitchFamily="18" charset="0"/>
              </a:rPr>
              <a:t>.”(</a:t>
            </a:r>
            <a:r>
              <a:rPr lang="en-US" sz="1800" dirty="0" err="1">
                <a:effectLst/>
                <a:latin typeface="Times New Roman" panose="02020603050405020304" pitchFamily="18" charset="0"/>
                <a:ea typeface="Times New Roman" panose="02020603050405020304" pitchFamily="18" charset="0"/>
                <a:cs typeface="Mangal" panose="02040503050203030202" pitchFamily="18" charset="0"/>
              </a:rPr>
              <a:t>Hawtrey</a:t>
            </a:r>
            <a:r>
              <a:rPr lang="en-US" sz="1800" dirty="0">
                <a:effectLst/>
                <a:latin typeface="Times New Roman" panose="02020603050405020304" pitchFamily="18" charset="0"/>
                <a:ea typeface="Times New Roman" panose="02020603050405020304" pitchFamily="18" charset="0"/>
                <a:cs typeface="Mangal" panose="02040503050203030202" pitchFamily="18" charset="0"/>
              </a:rPr>
              <a:t> (1931b)).</a:t>
            </a:r>
          </a:p>
          <a:p>
            <a:pPr marL="255588" marR="0" indent="-255588">
              <a:lnSpc>
                <a:spcPct val="107000"/>
              </a:lnSpc>
              <a:spcBef>
                <a:spcPts val="0"/>
              </a:spcBef>
              <a:spcAft>
                <a:spcPts val="800"/>
              </a:spcAft>
            </a:pPr>
            <a:r>
              <a:rPr lang="en-US" sz="1800" dirty="0">
                <a:effectLst/>
                <a:latin typeface="Times New Roman" panose="02020603050405020304" pitchFamily="18" charset="0"/>
                <a:ea typeface="Times New Roman" panose="02020603050405020304" pitchFamily="18" charset="0"/>
                <a:cs typeface="Mangal" panose="02040503050203030202" pitchFamily="18" charset="0"/>
              </a:rPr>
              <a:t>While </a:t>
            </a:r>
            <a:r>
              <a:rPr lang="en-US" sz="1800" dirty="0" err="1">
                <a:effectLst/>
                <a:latin typeface="Times New Roman" panose="02020603050405020304" pitchFamily="18" charset="0"/>
                <a:ea typeface="Times New Roman" panose="02020603050405020304" pitchFamily="18" charset="0"/>
                <a:cs typeface="Mangal" panose="02040503050203030202" pitchFamily="18" charset="0"/>
              </a:rPr>
              <a:t>Hawtrey</a:t>
            </a:r>
            <a:r>
              <a:rPr lang="en-US" sz="1800" dirty="0">
                <a:effectLst/>
                <a:latin typeface="Times New Roman" panose="02020603050405020304" pitchFamily="18" charset="0"/>
                <a:ea typeface="Times New Roman" panose="02020603050405020304" pitchFamily="18" charset="0"/>
                <a:cs typeface="Mangal" panose="02040503050203030202" pitchFamily="18" charset="0"/>
              </a:rPr>
              <a:t> assigns a great deal of significance to open market purchases by the central bank, he does not draw a clear distinction between traditional  open market operations and these special open market purchases (or QE).</a:t>
            </a:r>
          </a:p>
          <a:p>
            <a:pPr marL="255588" marR="0" indent="-255588">
              <a:lnSpc>
                <a:spcPct val="107000"/>
              </a:lnSpc>
              <a:spcBef>
                <a:spcPts val="0"/>
              </a:spcBef>
              <a:spcAft>
                <a:spcPts val="800"/>
              </a:spcAft>
            </a:pPr>
            <a:endParaRPr lang="en-IN" sz="1800" dirty="0">
              <a:effectLst/>
              <a:latin typeface="Calibri" panose="020F0502020204030204" pitchFamily="34" charset="0"/>
              <a:ea typeface="Calibri" panose="020F0502020204030204" pitchFamily="34" charset="0"/>
              <a:cs typeface="Mangal" panose="02040503050203030202" pitchFamily="18" charset="0"/>
            </a:endParaRPr>
          </a:p>
        </p:txBody>
      </p:sp>
      <p:sp>
        <p:nvSpPr>
          <p:cNvPr id="3" name="Title 2">
            <a:extLst>
              <a:ext uri="{FF2B5EF4-FFF2-40B4-BE49-F238E27FC236}">
                <a16:creationId xmlns:a16="http://schemas.microsoft.com/office/drawing/2014/main" id="{17A15A71-C1CD-3E17-5E65-522252D0F8D8}"/>
              </a:ext>
            </a:extLst>
          </p:cNvPr>
          <p:cNvSpPr>
            <a:spLocks noGrp="1"/>
          </p:cNvSpPr>
          <p:nvPr>
            <p:ph type="title"/>
          </p:nvPr>
        </p:nvSpPr>
        <p:spPr/>
        <p:txBody>
          <a:bodyPr>
            <a:noAutofit/>
          </a:bodyPr>
          <a:lstStyle/>
          <a:p>
            <a:r>
              <a:rPr lang="en-US" sz="3600" dirty="0" err="1"/>
              <a:t>Hawtrey</a:t>
            </a:r>
            <a:r>
              <a:rPr lang="en-US" sz="3600" dirty="0"/>
              <a:t> and QE</a:t>
            </a:r>
            <a:endParaRPr lang="en-IN" sz="3600" dirty="0"/>
          </a:p>
        </p:txBody>
      </p:sp>
    </p:spTree>
    <p:extLst>
      <p:ext uri="{BB962C8B-B14F-4D97-AF65-F5344CB8AC3E}">
        <p14:creationId xmlns:p14="http://schemas.microsoft.com/office/powerpoint/2010/main" val="34559769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4B3B123-5B6F-CD29-8C1A-626ACAAA9682}"/>
              </a:ext>
            </a:extLst>
          </p:cNvPr>
          <p:cNvSpPr>
            <a:spLocks noGrp="1"/>
          </p:cNvSpPr>
          <p:nvPr>
            <p:ph idx="1"/>
          </p:nvPr>
        </p:nvSpPr>
        <p:spPr>
          <a:xfrm>
            <a:off x="609600" y="951347"/>
            <a:ext cx="10972800" cy="5173006"/>
          </a:xfrm>
          <a:solidFill>
            <a:schemeClr val="bg1"/>
          </a:solidFill>
        </p:spPr>
        <p:txBody>
          <a:bodyPr>
            <a:noAutofit/>
          </a:bodyPr>
          <a:lstStyle/>
          <a:p>
            <a:pPr marL="0" marR="0">
              <a:lnSpc>
                <a:spcPct val="107000"/>
              </a:lnSpc>
              <a:spcBef>
                <a:spcPts val="0"/>
              </a:spcBef>
              <a:spcAft>
                <a:spcPts val="800"/>
              </a:spcAft>
            </a:pPr>
            <a:r>
              <a:rPr lang="en-US" sz="2200" dirty="0">
                <a:effectLst/>
                <a:latin typeface="Times New Roman" panose="02020603050405020304" pitchFamily="18" charset="0"/>
                <a:ea typeface="Times New Roman" panose="02020603050405020304" pitchFamily="18" charset="0"/>
                <a:cs typeface="Mangal" panose="02040503050203030202" pitchFamily="18" charset="0"/>
              </a:rPr>
              <a:t>The main distinction between </a:t>
            </a:r>
            <a:r>
              <a:rPr lang="en-US" sz="2200" dirty="0" err="1">
                <a:effectLst/>
                <a:latin typeface="Times New Roman" panose="02020603050405020304" pitchFamily="18" charset="0"/>
                <a:ea typeface="Times New Roman" panose="02020603050405020304" pitchFamily="18" charset="0"/>
                <a:cs typeface="Mangal" panose="02040503050203030202" pitchFamily="18" charset="0"/>
              </a:rPr>
              <a:t>Hawtrey’s</a:t>
            </a:r>
            <a:r>
              <a:rPr lang="en-US" sz="2200" dirty="0">
                <a:effectLst/>
                <a:latin typeface="Times New Roman" panose="02020603050405020304" pitchFamily="18" charset="0"/>
                <a:ea typeface="Times New Roman" panose="02020603050405020304" pitchFamily="18" charset="0"/>
                <a:cs typeface="Mangal" panose="02040503050203030202" pitchFamily="18" charset="0"/>
              </a:rPr>
              <a:t> traditional OMOs and QE hinge upon three factors :</a:t>
            </a:r>
            <a:endParaRPr lang="en-IN" sz="2200" dirty="0">
              <a:effectLst/>
              <a:latin typeface="Calibri" panose="020F0502020204030204" pitchFamily="34" charset="0"/>
              <a:ea typeface="Calibri" panose="020F0502020204030204" pitchFamily="34" charset="0"/>
              <a:cs typeface="Mangal" panose="02040503050203030202" pitchFamily="18" charset="0"/>
            </a:endParaRPr>
          </a:p>
          <a:p>
            <a:pPr marL="400050" marR="114300" lvl="0" indent="-400050">
              <a:lnSpc>
                <a:spcPct val="107000"/>
              </a:lnSpc>
              <a:spcBef>
                <a:spcPts val="0"/>
              </a:spcBef>
              <a:spcAft>
                <a:spcPts val="450"/>
              </a:spcAft>
              <a:buSzPct val="100000"/>
              <a:buFont typeface="+mj-lt"/>
              <a:buAutoNum type="romanLcPeriod"/>
            </a:pPr>
            <a:r>
              <a:rPr lang="en-US" sz="2200" b="0" dirty="0">
                <a:effectLst/>
                <a:latin typeface="Times New Roman" panose="02020603050405020304" pitchFamily="18" charset="0"/>
                <a:ea typeface="Times New Roman" panose="02020603050405020304" pitchFamily="18" charset="0"/>
                <a:cs typeface="Mangal" panose="02040503050203030202" pitchFamily="18" charset="0"/>
              </a:rPr>
              <a:t>Under an expansionary OMO, the central bank purchases assets (usually long-term securities) from banks and financial institutions, but this is funded through some existing central bank assets such  as short-term securities, foreign currency holdings, gold etc., so that banks get hold of relatively more liquid assets while the size of the central bank balance sheet is left unchanged. QE, on the other hand, funds the asset purchases from banks and other financial institutions by increasing the monetary base, in the process expanding the size of the central bank balance sheet. </a:t>
            </a:r>
            <a:endParaRPr lang="en-IN" sz="2200" b="1" dirty="0">
              <a:effectLst/>
              <a:latin typeface="Cambria" panose="02040503050406030204" pitchFamily="18" charset="0"/>
              <a:ea typeface="Times New Roman" panose="02020603050405020304" pitchFamily="18" charset="0"/>
              <a:cs typeface="Mangal" panose="02040503050203030202" pitchFamily="18" charset="0"/>
            </a:endParaRPr>
          </a:p>
          <a:p>
            <a:pPr marL="400050" marR="0" lvl="0" indent="-400050">
              <a:lnSpc>
                <a:spcPct val="107000"/>
              </a:lnSpc>
              <a:spcBef>
                <a:spcPts val="0"/>
              </a:spcBef>
              <a:spcAft>
                <a:spcPts val="800"/>
              </a:spcAft>
              <a:buSzPct val="100000"/>
              <a:buFont typeface="+mj-lt"/>
              <a:buAutoNum type="romanLcPeriod"/>
            </a:pPr>
            <a:r>
              <a:rPr lang="en-US" sz="2200" dirty="0">
                <a:effectLst/>
                <a:latin typeface="Times New Roman" panose="02020603050405020304" pitchFamily="18" charset="0"/>
                <a:ea typeface="Calibri" panose="020F0502020204030204" pitchFamily="34" charset="0"/>
                <a:cs typeface="Mangal" panose="02040503050203030202" pitchFamily="18" charset="0"/>
              </a:rPr>
              <a:t>While OMO purchases are confined to government securities, asset purchases under QE can be extended to other financial instruments including corporate bonds, MBS etc.</a:t>
            </a:r>
            <a:endParaRPr lang="en-IN" sz="2200" dirty="0">
              <a:effectLst/>
              <a:latin typeface="Calibri" panose="020F0502020204030204" pitchFamily="34" charset="0"/>
              <a:ea typeface="Calibri" panose="020F0502020204030204" pitchFamily="34" charset="0"/>
              <a:cs typeface="Mangal" panose="02040503050203030202" pitchFamily="18" charset="0"/>
            </a:endParaRPr>
          </a:p>
          <a:p>
            <a:pPr marL="400050" marR="114300" lvl="0" indent="-400050">
              <a:lnSpc>
                <a:spcPct val="107000"/>
              </a:lnSpc>
              <a:spcBef>
                <a:spcPts val="0"/>
              </a:spcBef>
              <a:spcAft>
                <a:spcPts val="450"/>
              </a:spcAft>
              <a:buSzPct val="100000"/>
              <a:buFont typeface="+mj-lt"/>
              <a:buAutoNum type="romanLcPeriod"/>
            </a:pPr>
            <a:r>
              <a:rPr lang="en-US" sz="2200" b="0" dirty="0">
                <a:effectLst/>
                <a:latin typeface="Times New Roman" panose="02020603050405020304" pitchFamily="18" charset="0"/>
                <a:ea typeface="Times New Roman" panose="02020603050405020304" pitchFamily="18" charset="0"/>
                <a:cs typeface="Mangal" panose="02040503050203030202" pitchFamily="18" charset="0"/>
              </a:rPr>
              <a:t> OMO are typically addressed to maintain the market short-term interest rates around a desired level, QE is directed at influencing the long-term interest rate.</a:t>
            </a:r>
          </a:p>
        </p:txBody>
      </p:sp>
      <p:sp>
        <p:nvSpPr>
          <p:cNvPr id="3" name="Title 2">
            <a:extLst>
              <a:ext uri="{FF2B5EF4-FFF2-40B4-BE49-F238E27FC236}">
                <a16:creationId xmlns:a16="http://schemas.microsoft.com/office/drawing/2014/main" id="{17A15A71-C1CD-3E17-5E65-522252D0F8D8}"/>
              </a:ext>
            </a:extLst>
          </p:cNvPr>
          <p:cNvSpPr>
            <a:spLocks noGrp="1"/>
          </p:cNvSpPr>
          <p:nvPr>
            <p:ph type="title"/>
          </p:nvPr>
        </p:nvSpPr>
        <p:spPr/>
        <p:txBody>
          <a:bodyPr>
            <a:noAutofit/>
          </a:bodyPr>
          <a:lstStyle/>
          <a:p>
            <a:r>
              <a:rPr lang="en-US" sz="3600" dirty="0" err="1"/>
              <a:t>Hawtrey</a:t>
            </a:r>
            <a:r>
              <a:rPr lang="en-US" sz="3600" dirty="0"/>
              <a:t> and QE</a:t>
            </a:r>
            <a:endParaRPr lang="en-IN" sz="3600" dirty="0"/>
          </a:p>
        </p:txBody>
      </p:sp>
    </p:spTree>
    <p:extLst>
      <p:ext uri="{BB962C8B-B14F-4D97-AF65-F5344CB8AC3E}">
        <p14:creationId xmlns:p14="http://schemas.microsoft.com/office/powerpoint/2010/main" val="38478275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4B3B123-5B6F-CD29-8C1A-626ACAAA9682}"/>
              </a:ext>
            </a:extLst>
          </p:cNvPr>
          <p:cNvSpPr>
            <a:spLocks noGrp="1"/>
          </p:cNvSpPr>
          <p:nvPr>
            <p:ph idx="1"/>
          </p:nvPr>
        </p:nvSpPr>
        <p:spPr>
          <a:xfrm>
            <a:off x="609600" y="951346"/>
            <a:ext cx="10972800" cy="5438567"/>
          </a:xfrm>
          <a:solidFill>
            <a:schemeClr val="bg1"/>
          </a:solidFill>
        </p:spPr>
        <p:txBody>
          <a:bodyPr>
            <a:noAutofit/>
          </a:bodyPr>
          <a:lstStyle/>
          <a:p>
            <a:pPr marL="31750" indent="0">
              <a:lnSpc>
                <a:spcPct val="107000"/>
              </a:lnSpc>
              <a:spcBef>
                <a:spcPts val="0"/>
              </a:spcBef>
              <a:spcAft>
                <a:spcPts val="800"/>
              </a:spcAft>
              <a:buNone/>
            </a:pPr>
            <a:r>
              <a:rPr lang="en-US" sz="2000" dirty="0">
                <a:effectLst/>
                <a:latin typeface="Times New Roman" panose="02020603050405020304" pitchFamily="18" charset="0"/>
                <a:ea typeface="Times New Roman" panose="02020603050405020304" pitchFamily="18" charset="0"/>
                <a:cs typeface="Mangal" panose="02040503050203030202" pitchFamily="18" charset="0"/>
              </a:rPr>
              <a:t>Analyzing each factor: </a:t>
            </a:r>
          </a:p>
          <a:p>
            <a:pPr marL="287338" marR="0" indent="-255588">
              <a:lnSpc>
                <a:spcPct val="107000"/>
              </a:lnSpc>
              <a:spcBef>
                <a:spcPts val="0"/>
              </a:spcBef>
              <a:spcAft>
                <a:spcPts val="800"/>
              </a:spcAft>
            </a:pPr>
            <a:r>
              <a:rPr lang="en-US" sz="2000" dirty="0">
                <a:ea typeface="Times New Roman" panose="02020603050405020304" pitchFamily="18" charset="0"/>
                <a:cs typeface="Mangal" panose="02040503050203030202" pitchFamily="18" charset="0"/>
              </a:rPr>
              <a:t>Even</a:t>
            </a:r>
            <a:r>
              <a:rPr lang="en-US" sz="2000" dirty="0">
                <a:effectLst/>
                <a:latin typeface="Times New Roman" panose="02020603050405020304" pitchFamily="18" charset="0"/>
                <a:ea typeface="Times New Roman" panose="02020603050405020304" pitchFamily="18" charset="0"/>
                <a:cs typeface="Mangal" panose="02040503050203030202" pitchFamily="18" charset="0"/>
              </a:rPr>
              <a:t> though </a:t>
            </a:r>
            <a:r>
              <a:rPr lang="en-US" sz="2000" dirty="0" err="1">
                <a:effectLst/>
                <a:latin typeface="Times New Roman" panose="02020603050405020304" pitchFamily="18" charset="0"/>
                <a:ea typeface="Times New Roman" panose="02020603050405020304" pitchFamily="18" charset="0"/>
                <a:cs typeface="Mangal" panose="02040503050203030202" pitchFamily="18" charset="0"/>
              </a:rPr>
              <a:t>Hawtrey</a:t>
            </a:r>
            <a:r>
              <a:rPr lang="en-US" sz="2000" dirty="0">
                <a:effectLst/>
                <a:latin typeface="Times New Roman" panose="02020603050405020304" pitchFamily="18" charset="0"/>
                <a:ea typeface="Times New Roman" panose="02020603050405020304" pitchFamily="18" charset="0"/>
                <a:cs typeface="Mangal" panose="02040503050203030202" pitchFamily="18" charset="0"/>
              </a:rPr>
              <a:t> did not specifically make the distinction explicitly in the first factor, his writings make it clear that what he had in mind was very close to what we now understand by QE. </a:t>
            </a:r>
          </a:p>
          <a:p>
            <a:pPr marL="287338" marR="0" indent="-255588">
              <a:lnSpc>
                <a:spcPct val="107000"/>
              </a:lnSpc>
              <a:spcBef>
                <a:spcPts val="0"/>
              </a:spcBef>
              <a:spcAft>
                <a:spcPts val="800"/>
              </a:spcAft>
            </a:pPr>
            <a:r>
              <a:rPr lang="en-US" sz="2000" dirty="0">
                <a:effectLst/>
                <a:latin typeface="Times New Roman" panose="02020603050405020304" pitchFamily="18" charset="0"/>
                <a:ea typeface="Times New Roman" panose="02020603050405020304" pitchFamily="18" charset="0"/>
                <a:cs typeface="Mangal" panose="02040503050203030202" pitchFamily="18" charset="0"/>
              </a:rPr>
              <a:t>The second factor is subsumed implicitly under </a:t>
            </a:r>
            <a:r>
              <a:rPr lang="en-US" sz="2000" dirty="0" err="1">
                <a:effectLst/>
                <a:latin typeface="Times New Roman" panose="02020603050405020304" pitchFamily="18" charset="0"/>
                <a:ea typeface="Times New Roman" panose="02020603050405020304" pitchFamily="18" charset="0"/>
                <a:cs typeface="Mangal" panose="02040503050203030202" pitchFamily="18" charset="0"/>
              </a:rPr>
              <a:t>Hawtrey’s</a:t>
            </a:r>
            <a:r>
              <a:rPr lang="en-US" sz="2000" dirty="0">
                <a:effectLst/>
                <a:latin typeface="Times New Roman" panose="02020603050405020304" pitchFamily="18" charset="0"/>
                <a:ea typeface="Times New Roman" panose="02020603050405020304" pitchFamily="18" charset="0"/>
                <a:cs typeface="Mangal" panose="02040503050203030202" pitchFamily="18" charset="0"/>
              </a:rPr>
              <a:t> </a:t>
            </a:r>
            <a:r>
              <a:rPr lang="en-US" sz="2000" i="1" dirty="0">
                <a:effectLst/>
                <a:latin typeface="Times New Roman" panose="02020603050405020304" pitchFamily="18" charset="0"/>
                <a:ea typeface="Times New Roman" panose="02020603050405020304" pitchFamily="18" charset="0"/>
                <a:cs typeface="Mangal" panose="02040503050203030202" pitchFamily="18" charset="0"/>
              </a:rPr>
              <a:t>credit relaxation. </a:t>
            </a:r>
            <a:r>
              <a:rPr lang="en-US" sz="2000" dirty="0" err="1">
                <a:effectLst/>
                <a:latin typeface="Times New Roman" panose="02020603050405020304" pitchFamily="18" charset="0"/>
                <a:ea typeface="Times New Roman" panose="02020603050405020304" pitchFamily="18" charset="0"/>
                <a:cs typeface="Mangal" panose="02040503050203030202" pitchFamily="18" charset="0"/>
              </a:rPr>
              <a:t>Hawtrey</a:t>
            </a:r>
            <a:r>
              <a:rPr lang="en-US" sz="2000" dirty="0">
                <a:effectLst/>
                <a:latin typeface="Times New Roman" panose="02020603050405020304" pitchFamily="18" charset="0"/>
                <a:ea typeface="Times New Roman" panose="02020603050405020304" pitchFamily="18" charset="0"/>
                <a:cs typeface="Mangal" panose="02040503050203030202" pitchFamily="18" charset="0"/>
              </a:rPr>
              <a:t> (1950, p.75) did not hesitate to suggest that “</a:t>
            </a:r>
            <a:r>
              <a:rPr lang="en-US" sz="2000" i="1" dirty="0">
                <a:effectLst/>
                <a:latin typeface="Times New Roman" panose="02020603050405020304" pitchFamily="18" charset="0"/>
                <a:ea typeface="Times New Roman" panose="02020603050405020304" pitchFamily="18" charset="0"/>
                <a:cs typeface="Mangal" panose="02040503050203030202" pitchFamily="18" charset="0"/>
              </a:rPr>
              <a:t>they (banks) can create credit by themselves buying securities in the investment market</a:t>
            </a:r>
            <a:r>
              <a:rPr lang="en-US" sz="2000" dirty="0">
                <a:effectLst/>
                <a:latin typeface="Times New Roman" panose="02020603050405020304" pitchFamily="18" charset="0"/>
                <a:ea typeface="Times New Roman" panose="02020603050405020304" pitchFamily="18" charset="0"/>
                <a:cs typeface="Mangal" panose="02040503050203030202" pitchFamily="18" charset="0"/>
              </a:rPr>
              <a:t>”, which is a step undertaken with a great deal of caution by most countries embarking upon QE. In India, for example, banks’ investment portfolios should be within the framework prescribed by the RBI.</a:t>
            </a:r>
          </a:p>
          <a:p>
            <a:pPr marL="287338" marR="0" indent="-255588">
              <a:lnSpc>
                <a:spcPct val="107000"/>
              </a:lnSpc>
              <a:spcBef>
                <a:spcPts val="0"/>
              </a:spcBef>
              <a:spcAft>
                <a:spcPts val="800"/>
              </a:spcAft>
            </a:pPr>
            <a:r>
              <a:rPr lang="en-US" sz="2000" dirty="0">
                <a:effectLst/>
                <a:latin typeface="Times New Roman" panose="02020603050405020304" pitchFamily="18" charset="0"/>
                <a:ea typeface="Times New Roman" panose="02020603050405020304" pitchFamily="18" charset="0"/>
                <a:cs typeface="Mangal" panose="02040503050203030202" pitchFamily="18" charset="0"/>
              </a:rPr>
              <a:t>On the third factor, </a:t>
            </a:r>
            <a:r>
              <a:rPr lang="en-US" sz="2000" dirty="0" err="1">
                <a:effectLst/>
                <a:latin typeface="Times New Roman" panose="02020603050405020304" pitchFamily="18" charset="0"/>
                <a:ea typeface="Times New Roman" panose="02020603050405020304" pitchFamily="18" charset="0"/>
                <a:cs typeface="Mangal" panose="02040503050203030202" pitchFamily="18" charset="0"/>
              </a:rPr>
              <a:t>Hawtrey</a:t>
            </a:r>
            <a:r>
              <a:rPr lang="en-US" sz="2000" dirty="0">
                <a:effectLst/>
                <a:latin typeface="Times New Roman" panose="02020603050405020304" pitchFamily="18" charset="0"/>
                <a:ea typeface="Times New Roman" panose="02020603050405020304" pitchFamily="18" charset="0"/>
                <a:cs typeface="Mangal" panose="02040503050203030202" pitchFamily="18" charset="0"/>
              </a:rPr>
              <a:t> was clear that the Central Bank can only control the short-term interest rate with very little influence on the long-term rate. </a:t>
            </a:r>
          </a:p>
          <a:p>
            <a:pPr marL="287338" marR="0" indent="-255588">
              <a:lnSpc>
                <a:spcPct val="107000"/>
              </a:lnSpc>
              <a:spcBef>
                <a:spcPts val="0"/>
              </a:spcBef>
              <a:spcAft>
                <a:spcPts val="800"/>
              </a:spcAft>
            </a:pPr>
            <a:r>
              <a:rPr lang="en-US" sz="2000" b="1" i="1" dirty="0">
                <a:effectLst/>
                <a:latin typeface="Times New Roman" panose="02020603050405020304" pitchFamily="18" charset="0"/>
                <a:ea typeface="Times New Roman" panose="02020603050405020304" pitchFamily="18" charset="0"/>
                <a:cs typeface="Mangal" panose="02040503050203030202" pitchFamily="18" charset="0"/>
              </a:rPr>
              <a:t>On balance, one may say that the profession today has been less than just in allotting </a:t>
            </a:r>
            <a:r>
              <a:rPr lang="en-US" sz="2000" b="1" i="1" dirty="0" err="1">
                <a:effectLst/>
                <a:latin typeface="Times New Roman" panose="02020603050405020304" pitchFamily="18" charset="0"/>
                <a:ea typeface="Times New Roman" panose="02020603050405020304" pitchFamily="18" charset="0"/>
                <a:cs typeface="Mangal" panose="02040503050203030202" pitchFamily="18" charset="0"/>
              </a:rPr>
              <a:t>Hawtrey</a:t>
            </a:r>
            <a:r>
              <a:rPr lang="en-US" sz="2000" b="1" i="1" dirty="0">
                <a:effectLst/>
                <a:latin typeface="Times New Roman" panose="02020603050405020304" pitchFamily="18" charset="0"/>
                <a:ea typeface="Times New Roman" panose="02020603050405020304" pitchFamily="18" charset="0"/>
                <a:cs typeface="Mangal" panose="02040503050203030202" pitchFamily="18" charset="0"/>
              </a:rPr>
              <a:t> due credit as the originator of QE. </a:t>
            </a:r>
            <a:r>
              <a:rPr lang="en-US" sz="2000" b="1" i="1" dirty="0" err="1">
                <a:effectLst/>
                <a:latin typeface="Times New Roman" panose="02020603050405020304" pitchFamily="18" charset="0"/>
                <a:ea typeface="Times New Roman" panose="02020603050405020304" pitchFamily="18" charset="0"/>
                <a:cs typeface="Mangal" panose="02040503050203030202" pitchFamily="18" charset="0"/>
              </a:rPr>
              <a:t>Hawtrey’s</a:t>
            </a:r>
            <a:r>
              <a:rPr lang="en-US" sz="2000" b="1" i="1" dirty="0">
                <a:effectLst/>
                <a:latin typeface="Times New Roman" panose="02020603050405020304" pitchFamily="18" charset="0"/>
                <a:ea typeface="Times New Roman" panose="02020603050405020304" pitchFamily="18" charset="0"/>
                <a:cs typeface="Mangal" panose="02040503050203030202" pitchFamily="18" charset="0"/>
              </a:rPr>
              <a:t> views were, however, quite popular with a section of American economists in the 1920s and 1930s notably Currie (1933, 1934), Young (1924), Simons (1936) etc. (see the discussion in Humphrey (1971), Johnson and Rees ((1962), Sandilands (1990), </a:t>
            </a:r>
            <a:r>
              <a:rPr lang="en-US" sz="2000" b="1" i="1" dirty="0" err="1">
                <a:effectLst/>
                <a:latin typeface="Times New Roman" panose="02020603050405020304" pitchFamily="18" charset="0"/>
                <a:ea typeface="Times New Roman" panose="02020603050405020304" pitchFamily="18" charset="0"/>
                <a:cs typeface="Mangal" panose="02040503050203030202" pitchFamily="18" charset="0"/>
              </a:rPr>
              <a:t>Laidler</a:t>
            </a:r>
            <a:r>
              <a:rPr lang="en-US" sz="2000" b="1" i="1" dirty="0">
                <a:effectLst/>
                <a:latin typeface="Times New Roman" panose="02020603050405020304" pitchFamily="18" charset="0"/>
                <a:ea typeface="Times New Roman" panose="02020603050405020304" pitchFamily="18" charset="0"/>
                <a:cs typeface="Mangal" panose="02040503050203030202" pitchFamily="18" charset="0"/>
              </a:rPr>
              <a:t> (1993, 2004) etc. ). </a:t>
            </a:r>
            <a:endParaRPr lang="en-IN" sz="2000" b="1" i="1" dirty="0">
              <a:effectLst/>
              <a:latin typeface="Calibri" panose="020F0502020204030204" pitchFamily="34" charset="0"/>
              <a:ea typeface="Calibri" panose="020F0502020204030204" pitchFamily="34" charset="0"/>
              <a:cs typeface="Mangal" panose="02040503050203030202" pitchFamily="18" charset="0"/>
            </a:endParaRPr>
          </a:p>
          <a:p>
            <a:pPr marL="0" marR="0" indent="0">
              <a:lnSpc>
                <a:spcPct val="107000"/>
              </a:lnSpc>
              <a:spcBef>
                <a:spcPts val="0"/>
              </a:spcBef>
              <a:spcAft>
                <a:spcPts val="800"/>
              </a:spcAft>
              <a:buNone/>
            </a:pPr>
            <a:endParaRPr lang="en-IN" sz="2000" dirty="0">
              <a:effectLst/>
              <a:latin typeface="Calibri" panose="020F0502020204030204" pitchFamily="34" charset="0"/>
              <a:ea typeface="Calibri" panose="020F0502020204030204" pitchFamily="34" charset="0"/>
              <a:cs typeface="Mangal" panose="02040503050203030202" pitchFamily="18" charset="0"/>
            </a:endParaRPr>
          </a:p>
        </p:txBody>
      </p:sp>
      <p:sp>
        <p:nvSpPr>
          <p:cNvPr id="3" name="Title 2">
            <a:extLst>
              <a:ext uri="{FF2B5EF4-FFF2-40B4-BE49-F238E27FC236}">
                <a16:creationId xmlns:a16="http://schemas.microsoft.com/office/drawing/2014/main" id="{17A15A71-C1CD-3E17-5E65-522252D0F8D8}"/>
              </a:ext>
            </a:extLst>
          </p:cNvPr>
          <p:cNvSpPr>
            <a:spLocks noGrp="1"/>
          </p:cNvSpPr>
          <p:nvPr>
            <p:ph type="title"/>
          </p:nvPr>
        </p:nvSpPr>
        <p:spPr/>
        <p:txBody>
          <a:bodyPr>
            <a:noAutofit/>
          </a:bodyPr>
          <a:lstStyle/>
          <a:p>
            <a:r>
              <a:rPr lang="en-US" sz="3600" dirty="0" err="1"/>
              <a:t>Hawtrey</a:t>
            </a:r>
            <a:r>
              <a:rPr lang="en-US" sz="3600" dirty="0"/>
              <a:t> and QE</a:t>
            </a:r>
            <a:endParaRPr lang="en-IN" sz="3600" dirty="0"/>
          </a:p>
        </p:txBody>
      </p:sp>
    </p:spTree>
    <p:extLst>
      <p:ext uri="{BB962C8B-B14F-4D97-AF65-F5344CB8AC3E}">
        <p14:creationId xmlns:p14="http://schemas.microsoft.com/office/powerpoint/2010/main" val="22196609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4B3B123-5B6F-CD29-8C1A-626ACAAA9682}"/>
              </a:ext>
            </a:extLst>
          </p:cNvPr>
          <p:cNvSpPr>
            <a:spLocks noGrp="1"/>
          </p:cNvSpPr>
          <p:nvPr>
            <p:ph idx="1"/>
          </p:nvPr>
        </p:nvSpPr>
        <p:spPr>
          <a:xfrm>
            <a:off x="609600" y="951347"/>
            <a:ext cx="10972800" cy="5428188"/>
          </a:xfrm>
          <a:solidFill>
            <a:schemeClr val="bg1"/>
          </a:solidFill>
        </p:spPr>
        <p:txBody>
          <a:bodyPr>
            <a:noAutofit/>
          </a:bodyPr>
          <a:lstStyle/>
          <a:p>
            <a:pPr marL="317500" indent="-285750">
              <a:lnSpc>
                <a:spcPct val="107000"/>
              </a:lnSpc>
              <a:spcBef>
                <a:spcPts val="0"/>
              </a:spcBef>
              <a:spcAft>
                <a:spcPts val="800"/>
              </a:spcAft>
            </a:pPr>
            <a:r>
              <a:rPr lang="en-US" sz="1800" dirty="0">
                <a:ea typeface="Times New Roman" panose="02020603050405020304" pitchFamily="18" charset="0"/>
              </a:rPr>
              <a:t>T</a:t>
            </a:r>
            <a:r>
              <a:rPr lang="en-US" sz="1800" dirty="0">
                <a:effectLst/>
                <a:latin typeface="Times New Roman" panose="02020603050405020304" pitchFamily="18" charset="0"/>
                <a:ea typeface="Times New Roman" panose="02020603050405020304" pitchFamily="18" charset="0"/>
              </a:rPr>
              <a:t>he proposals to tackle the ZLB fall under three categories viz. </a:t>
            </a:r>
          </a:p>
          <a:p>
            <a:pPr marL="687832" lvl="1" indent="-400050">
              <a:lnSpc>
                <a:spcPct val="107000"/>
              </a:lnSpc>
              <a:spcBef>
                <a:spcPts val="0"/>
              </a:spcBef>
              <a:spcAft>
                <a:spcPts val="800"/>
              </a:spcAft>
              <a:buSzPct val="100000"/>
              <a:buFont typeface="+mj-lt"/>
              <a:buAutoNum type="romanLcPeriod"/>
            </a:pPr>
            <a:r>
              <a:rPr lang="en-US" sz="1800" dirty="0">
                <a:effectLst/>
                <a:latin typeface="Times New Roman" panose="02020603050405020304" pitchFamily="18" charset="0"/>
                <a:ea typeface="Times New Roman" panose="02020603050405020304" pitchFamily="18" charset="0"/>
              </a:rPr>
              <a:t>those that believe that in these days of electronic money, cash is an anachronism and that the ZLB should not be treated as an insurmountable barrier </a:t>
            </a:r>
          </a:p>
          <a:p>
            <a:pPr marL="687832" lvl="1" indent="-400050">
              <a:lnSpc>
                <a:spcPct val="107000"/>
              </a:lnSpc>
              <a:spcBef>
                <a:spcPts val="0"/>
              </a:spcBef>
              <a:spcAft>
                <a:spcPts val="800"/>
              </a:spcAft>
              <a:buSzPct val="100000"/>
              <a:buFont typeface="+mj-lt"/>
              <a:buAutoNum type="romanLcPeriod"/>
            </a:pPr>
            <a:r>
              <a:rPr lang="en-US" sz="1800" dirty="0">
                <a:effectLst/>
                <a:latin typeface="Times New Roman" panose="02020603050405020304" pitchFamily="18" charset="0"/>
                <a:ea typeface="Times New Roman" panose="02020603050405020304" pitchFamily="18" charset="0"/>
              </a:rPr>
              <a:t>those that rely on the Keynesian </a:t>
            </a:r>
            <a:r>
              <a:rPr lang="en-US" sz="1800" i="1" dirty="0">
                <a:effectLst/>
                <a:latin typeface="Times New Roman" panose="02020603050405020304" pitchFamily="18" charset="0"/>
                <a:ea typeface="Times New Roman" panose="02020603050405020304" pitchFamily="18" charset="0"/>
              </a:rPr>
              <a:t>liquidity trap</a:t>
            </a:r>
            <a:r>
              <a:rPr lang="en-US" sz="1800" dirty="0">
                <a:effectLst/>
                <a:latin typeface="Times New Roman" panose="02020603050405020304" pitchFamily="18" charset="0"/>
                <a:ea typeface="Times New Roman" panose="02020603050405020304" pitchFamily="18" charset="0"/>
              </a:rPr>
              <a:t> and </a:t>
            </a:r>
          </a:p>
          <a:p>
            <a:pPr marL="687832" lvl="1" indent="-400050">
              <a:lnSpc>
                <a:spcPct val="107000"/>
              </a:lnSpc>
              <a:spcBef>
                <a:spcPts val="0"/>
              </a:spcBef>
              <a:spcAft>
                <a:spcPts val="800"/>
              </a:spcAft>
              <a:buSzPct val="100000"/>
              <a:buFont typeface="+mj-lt"/>
              <a:buAutoNum type="romanLcPeriod"/>
            </a:pPr>
            <a:r>
              <a:rPr lang="en-US" sz="1800" dirty="0">
                <a:effectLst/>
                <a:latin typeface="Times New Roman" panose="02020603050405020304" pitchFamily="18" charset="0"/>
                <a:ea typeface="Times New Roman" panose="02020603050405020304" pitchFamily="18" charset="0"/>
              </a:rPr>
              <a:t>the few that rely on </a:t>
            </a:r>
            <a:r>
              <a:rPr lang="en-US" sz="1800" dirty="0" err="1">
                <a:effectLst/>
                <a:latin typeface="Times New Roman" panose="02020603050405020304" pitchFamily="18" charset="0"/>
                <a:ea typeface="Times New Roman" panose="02020603050405020304" pitchFamily="18" charset="0"/>
              </a:rPr>
              <a:t>Hawtrey’s</a:t>
            </a:r>
            <a:r>
              <a:rPr lang="en-US" sz="1800" dirty="0">
                <a:effectLst/>
                <a:latin typeface="Times New Roman" panose="02020603050405020304" pitchFamily="18" charset="0"/>
                <a:ea typeface="Times New Roman" panose="02020603050405020304" pitchFamily="18" charset="0"/>
              </a:rPr>
              <a:t> </a:t>
            </a:r>
            <a:r>
              <a:rPr lang="en-US" sz="1800" i="1" dirty="0">
                <a:effectLst/>
                <a:latin typeface="Times New Roman" panose="02020603050405020304" pitchFamily="18" charset="0"/>
                <a:ea typeface="Times New Roman" panose="02020603050405020304" pitchFamily="18" charset="0"/>
              </a:rPr>
              <a:t>credit deadlock</a:t>
            </a:r>
            <a:r>
              <a:rPr lang="en-US" sz="1800" dirty="0">
                <a:effectLst/>
                <a:latin typeface="Times New Roman" panose="02020603050405020304" pitchFamily="18" charset="0"/>
                <a:ea typeface="Times New Roman" panose="02020603050405020304" pitchFamily="18" charset="0"/>
              </a:rPr>
              <a:t> (without perhaps explicitly realizing it). </a:t>
            </a:r>
          </a:p>
          <a:p>
            <a:pPr marL="317500" indent="-285750">
              <a:lnSpc>
                <a:spcPct val="107000"/>
              </a:lnSpc>
              <a:spcBef>
                <a:spcPts val="0"/>
              </a:spcBef>
              <a:spcAft>
                <a:spcPts val="800"/>
              </a:spcAft>
            </a:pPr>
            <a:r>
              <a:rPr lang="en-US" sz="1800" dirty="0">
                <a:effectLst/>
                <a:latin typeface="Times New Roman" panose="02020603050405020304" pitchFamily="18" charset="0"/>
                <a:ea typeface="Times New Roman" panose="02020603050405020304" pitchFamily="18" charset="0"/>
              </a:rPr>
              <a:t>The first two of these proposals rely primarily on the policy interest rate to the virtual neglect of money supply. The last relies on the policy rate (bank rate in </a:t>
            </a:r>
            <a:r>
              <a:rPr lang="en-US" sz="1800" dirty="0" err="1">
                <a:effectLst/>
                <a:latin typeface="Times New Roman" panose="02020603050405020304" pitchFamily="18" charset="0"/>
                <a:ea typeface="Times New Roman" panose="02020603050405020304" pitchFamily="18" charset="0"/>
              </a:rPr>
              <a:t>Hawtrey’s</a:t>
            </a:r>
            <a:r>
              <a:rPr lang="en-US" sz="1800" dirty="0">
                <a:effectLst/>
                <a:latin typeface="Times New Roman" panose="02020603050405020304" pitchFamily="18" charset="0"/>
                <a:ea typeface="Times New Roman" panose="02020603050405020304" pitchFamily="18" charset="0"/>
              </a:rPr>
              <a:t> times) as a first line of action to be followed by QE if necessary. </a:t>
            </a:r>
          </a:p>
          <a:p>
            <a:pPr marL="373063" marR="0" indent="-373063">
              <a:lnSpc>
                <a:spcPct val="107000"/>
              </a:lnSpc>
              <a:spcBef>
                <a:spcPts val="0"/>
              </a:spcBef>
              <a:spcAft>
                <a:spcPts val="800"/>
              </a:spcAft>
            </a:pPr>
            <a:r>
              <a:rPr lang="en-US" sz="1800" dirty="0">
                <a:effectLst/>
                <a:latin typeface="Times New Roman" panose="02020603050405020304" pitchFamily="18" charset="0"/>
                <a:ea typeface="Times New Roman" panose="02020603050405020304" pitchFamily="18" charset="0"/>
                <a:cs typeface="Mangal" panose="02040503050203030202" pitchFamily="18" charset="0"/>
              </a:rPr>
              <a:t>The question that naturally presents itself, is which method is to be recommended. A proper judgement on this question is obfuscated by the fact that in both the Great Depression of the 1930s and the more recent Global Financial Crisis, several methods were running parallel making it difficult to econometrically untangle their separate influences. And it goes without saying that the success of any proposal would be context-dependent. </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marL="339725" marR="0" indent="-339725">
              <a:lnSpc>
                <a:spcPct val="107000"/>
              </a:lnSpc>
              <a:spcBef>
                <a:spcPts val="0"/>
              </a:spcBef>
              <a:spcAft>
                <a:spcPts val="800"/>
              </a:spcAft>
            </a:pPr>
            <a:r>
              <a:rPr lang="en-US" sz="1800" b="1" i="1" dirty="0">
                <a:effectLst/>
                <a:latin typeface="Times New Roman" panose="02020603050405020304" pitchFamily="18" charset="0"/>
                <a:ea typeface="Times New Roman" panose="02020603050405020304" pitchFamily="18" charset="0"/>
                <a:cs typeface="Mangal" panose="02040503050203030202" pitchFamily="18" charset="0"/>
              </a:rPr>
              <a:t>The one lesson that the Global Financial Crisis has brought home is that economic ideas never become obsolete. By surrendering ourselves completely to the most recent mainstream theory, we  close our minds to the valuable thinking of the past (both theoretical and empirical). Policy improvement can only occur when we assimilate and embed our inherited </a:t>
            </a:r>
            <a:r>
              <a:rPr lang="en-US" sz="1800" b="1" i="1">
                <a:effectLst/>
                <a:latin typeface="Times New Roman" panose="02020603050405020304" pitchFamily="18" charset="0"/>
                <a:ea typeface="Times New Roman" panose="02020603050405020304" pitchFamily="18" charset="0"/>
                <a:cs typeface="Mangal" panose="02040503050203030202" pitchFamily="18" charset="0"/>
              </a:rPr>
              <a:t>knowledge within </a:t>
            </a:r>
            <a:r>
              <a:rPr lang="en-US" sz="1800" b="1" i="1" dirty="0">
                <a:effectLst/>
                <a:latin typeface="Times New Roman" panose="02020603050405020304" pitchFamily="18" charset="0"/>
                <a:ea typeface="Times New Roman" panose="02020603050405020304" pitchFamily="18" charset="0"/>
                <a:cs typeface="Mangal" panose="02040503050203030202" pitchFamily="18" charset="0"/>
              </a:rPr>
              <a:t>the current state of our understanding. </a:t>
            </a:r>
            <a:endParaRPr lang="en-IN" sz="1800" b="1" i="1" dirty="0">
              <a:effectLst/>
              <a:latin typeface="Calibri" panose="020F0502020204030204" pitchFamily="34" charset="0"/>
              <a:ea typeface="Calibri" panose="020F0502020204030204" pitchFamily="34" charset="0"/>
              <a:cs typeface="Mangal" panose="02040503050203030202" pitchFamily="18" charset="0"/>
            </a:endParaRPr>
          </a:p>
          <a:p>
            <a:pPr marL="317500" indent="-285750">
              <a:lnSpc>
                <a:spcPct val="107000"/>
              </a:lnSpc>
              <a:spcBef>
                <a:spcPts val="0"/>
              </a:spcBef>
              <a:spcAft>
                <a:spcPts val="800"/>
              </a:spcAft>
            </a:pPr>
            <a:endParaRPr lang="en-IN" sz="1800" dirty="0">
              <a:effectLst/>
              <a:latin typeface="Calibri" panose="020F0502020204030204" pitchFamily="34" charset="0"/>
              <a:ea typeface="Calibri" panose="020F0502020204030204" pitchFamily="34" charset="0"/>
              <a:cs typeface="Mangal" panose="02040503050203030202" pitchFamily="18" charset="0"/>
            </a:endParaRPr>
          </a:p>
        </p:txBody>
      </p:sp>
      <p:sp>
        <p:nvSpPr>
          <p:cNvPr id="3" name="Title 2">
            <a:extLst>
              <a:ext uri="{FF2B5EF4-FFF2-40B4-BE49-F238E27FC236}">
                <a16:creationId xmlns:a16="http://schemas.microsoft.com/office/drawing/2014/main" id="{17A15A71-C1CD-3E17-5E65-522252D0F8D8}"/>
              </a:ext>
            </a:extLst>
          </p:cNvPr>
          <p:cNvSpPr>
            <a:spLocks noGrp="1"/>
          </p:cNvSpPr>
          <p:nvPr>
            <p:ph type="title"/>
          </p:nvPr>
        </p:nvSpPr>
        <p:spPr/>
        <p:txBody>
          <a:bodyPr>
            <a:noAutofit/>
          </a:bodyPr>
          <a:lstStyle/>
          <a:p>
            <a:r>
              <a:rPr lang="en-US" sz="3600" dirty="0"/>
              <a:t>Conclusion </a:t>
            </a:r>
            <a:endParaRPr lang="en-IN" sz="3600" dirty="0"/>
          </a:p>
        </p:txBody>
      </p:sp>
    </p:spTree>
    <p:extLst>
      <p:ext uri="{BB962C8B-B14F-4D97-AF65-F5344CB8AC3E}">
        <p14:creationId xmlns:p14="http://schemas.microsoft.com/office/powerpoint/2010/main" val="17507554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B9EA58F-5F1D-CD99-568C-E9952BC035BF}"/>
              </a:ext>
            </a:extLst>
          </p:cNvPr>
          <p:cNvSpPr>
            <a:spLocks noGrp="1"/>
          </p:cNvSpPr>
          <p:nvPr>
            <p:ph type="ctrTitle"/>
          </p:nvPr>
        </p:nvSpPr>
        <p:spPr/>
        <p:txBody>
          <a:bodyPr/>
          <a:lstStyle/>
          <a:p>
            <a:pPr algn="ctr"/>
            <a:r>
              <a:rPr lang="en-US" dirty="0"/>
              <a:t>Thank You</a:t>
            </a:r>
            <a:endParaRPr lang="en-IN" dirty="0"/>
          </a:p>
        </p:txBody>
      </p:sp>
    </p:spTree>
    <p:extLst>
      <p:ext uri="{BB962C8B-B14F-4D97-AF65-F5344CB8AC3E}">
        <p14:creationId xmlns:p14="http://schemas.microsoft.com/office/powerpoint/2010/main" val="354205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91D8DD8-BE1A-B5F5-F3E4-64E887C5C7C7}"/>
              </a:ext>
            </a:extLst>
          </p:cNvPr>
          <p:cNvSpPr>
            <a:spLocks noGrp="1"/>
          </p:cNvSpPr>
          <p:nvPr>
            <p:ph idx="1"/>
          </p:nvPr>
        </p:nvSpPr>
        <p:spPr>
          <a:xfrm>
            <a:off x="609600" y="951346"/>
            <a:ext cx="10972800" cy="5351483"/>
          </a:xfrm>
        </p:spPr>
        <p:txBody>
          <a:bodyPr>
            <a:normAutofit lnSpcReduction="10000"/>
          </a:bodyPr>
          <a:lstStyle/>
          <a:p>
            <a:pPr>
              <a:lnSpc>
                <a:spcPct val="120000"/>
              </a:lnSpc>
            </a:pPr>
            <a:r>
              <a:rPr lang="en-US" sz="2000" dirty="0">
                <a:ea typeface="Calibri" panose="020F0502020204030204" pitchFamily="34" charset="0"/>
              </a:rPr>
              <a:t>During episodes of severe depression, interest rates can approach the zero lower bound (ZLB) and stay there for a fairly long time.</a:t>
            </a:r>
          </a:p>
          <a:p>
            <a:pPr>
              <a:lnSpc>
                <a:spcPct val="120000"/>
              </a:lnSpc>
            </a:pPr>
            <a:r>
              <a:rPr lang="en-US" sz="2000" dirty="0">
                <a:effectLst/>
                <a:latin typeface="Times New Roman" panose="02020603050405020304" pitchFamily="18" charset="0"/>
                <a:ea typeface="Calibri" panose="020F0502020204030204" pitchFamily="34" charset="0"/>
              </a:rPr>
              <a:t>The unprecedented low levels of interest rates in the developed world (and to a lesser extent in the less developed world) during the Global Financial Crisis and the Covid-19 pandemic presented a challenge to received economic theory.</a:t>
            </a:r>
          </a:p>
          <a:p>
            <a:pPr>
              <a:lnSpc>
                <a:spcPct val="120000"/>
              </a:lnSpc>
            </a:pPr>
            <a:r>
              <a:rPr lang="en-US" sz="2000" dirty="0">
                <a:effectLst/>
                <a:latin typeface="Times New Roman" panose="02020603050405020304" pitchFamily="18" charset="0"/>
                <a:ea typeface="Calibri" panose="020F0502020204030204" pitchFamily="34" charset="0"/>
              </a:rPr>
              <a:t>The phrase </a:t>
            </a:r>
            <a:r>
              <a:rPr lang="en-US" sz="2000" b="1" u="sng" dirty="0">
                <a:effectLst/>
                <a:latin typeface="Times New Roman" panose="02020603050405020304" pitchFamily="18" charset="0"/>
                <a:ea typeface="Calibri" panose="020F0502020204030204" pitchFamily="34" charset="0"/>
              </a:rPr>
              <a:t>“lower and longer” (L&amp;L)</a:t>
            </a:r>
            <a:r>
              <a:rPr lang="en-US" sz="2000" dirty="0">
                <a:effectLst/>
                <a:latin typeface="Times New Roman" panose="02020603050405020304" pitchFamily="18" charset="0"/>
                <a:ea typeface="Calibri" panose="020F0502020204030204" pitchFamily="34" charset="0"/>
              </a:rPr>
              <a:t> crept into policymaking usage to denote a situation where interest rates have sunk to extremely low levels either hitting the </a:t>
            </a:r>
            <a:r>
              <a:rPr lang="en-US" sz="2000" i="1" dirty="0">
                <a:effectLst/>
                <a:latin typeface="Times New Roman" panose="02020603050405020304" pitchFamily="18" charset="0"/>
                <a:ea typeface="Calibri" panose="020F0502020204030204" pitchFamily="34" charset="0"/>
              </a:rPr>
              <a:t>zero lower bound</a:t>
            </a:r>
            <a:r>
              <a:rPr lang="en-US" sz="2000" dirty="0">
                <a:effectLst/>
                <a:latin typeface="Times New Roman" panose="02020603050405020304" pitchFamily="18" charset="0"/>
                <a:ea typeface="Calibri" panose="020F0502020204030204" pitchFamily="34" charset="0"/>
              </a:rPr>
              <a:t> (ZLB) or staying close to it for a fairly long period</a:t>
            </a:r>
            <a:r>
              <a:rPr lang="en-IN" sz="2000" dirty="0">
                <a:effectLst/>
                <a:latin typeface="Times New Roman" panose="02020603050405020304" pitchFamily="18" charset="0"/>
                <a:ea typeface="Calibri" panose="020F0502020204030204" pitchFamily="34" charset="0"/>
              </a:rPr>
              <a:t>.</a:t>
            </a:r>
          </a:p>
          <a:p>
            <a:pPr lvl="1">
              <a:lnSpc>
                <a:spcPct val="120000"/>
              </a:lnSpc>
            </a:pPr>
            <a:r>
              <a:rPr lang="en-IN" sz="2000" dirty="0">
                <a:effectLst/>
                <a:latin typeface="Times New Roman" panose="02020603050405020304" pitchFamily="18" charset="0"/>
                <a:ea typeface="Calibri" panose="020F0502020204030204" pitchFamily="34" charset="0"/>
              </a:rPr>
              <a:t>US: 1931 - </a:t>
            </a:r>
            <a:r>
              <a:rPr lang="en-US" sz="2000" dirty="0">
                <a:effectLst/>
                <a:latin typeface="Times New Roman" panose="02020603050405020304" pitchFamily="18" charset="0"/>
                <a:ea typeface="Calibri" panose="020F0502020204030204" pitchFamily="34" charset="0"/>
              </a:rPr>
              <a:t>the yields on 4 to 6 months  CP (commercial paper)</a:t>
            </a:r>
            <a:r>
              <a:rPr lang="en-US" sz="2000" dirty="0">
                <a:effectLst/>
                <a:latin typeface="Calibri" panose="020F0502020204030204" pitchFamily="34" charset="0"/>
                <a:ea typeface="Calibri" panose="020F0502020204030204" pitchFamily="34" charset="0"/>
                <a:cs typeface="Mangal" panose="02040503050203030202" pitchFamily="18" charset="0"/>
              </a:rPr>
              <a:t> </a:t>
            </a:r>
            <a:r>
              <a:rPr lang="en-US" sz="2000" dirty="0">
                <a:effectLst/>
                <a:latin typeface="Times New Roman" panose="02020603050405020304" pitchFamily="18" charset="0"/>
                <a:ea typeface="Calibri" panose="020F0502020204030204" pitchFamily="34" charset="0"/>
              </a:rPr>
              <a:t>rose from 4% to 6.25% in the two years preceding the Great Depression dropped to 2% </a:t>
            </a:r>
            <a:r>
              <a:rPr lang="en-US" sz="2000" dirty="0">
                <a:ea typeface="Calibri" panose="020F0502020204030204" pitchFamily="34" charset="0"/>
              </a:rPr>
              <a:t>for a short period from summer – late 1931</a:t>
            </a:r>
          </a:p>
          <a:p>
            <a:pPr lvl="1">
              <a:lnSpc>
                <a:spcPct val="120000"/>
              </a:lnSpc>
            </a:pPr>
            <a:r>
              <a:rPr lang="en-US" sz="2000" dirty="0">
                <a:effectLst/>
                <a:latin typeface="Times New Roman" panose="02020603050405020304" pitchFamily="18" charset="0"/>
                <a:ea typeface="Calibri" panose="020F0502020204030204" pitchFamily="34" charset="0"/>
              </a:rPr>
              <a:t>US</a:t>
            </a:r>
            <a:r>
              <a:rPr lang="en-US" sz="2000" dirty="0">
                <a:ea typeface="Calibri" panose="020F0502020204030204" pitchFamily="34" charset="0"/>
              </a:rPr>
              <a:t>: post GFC </a:t>
            </a:r>
            <a:r>
              <a:rPr lang="en-US" sz="2000" dirty="0">
                <a:effectLst/>
                <a:latin typeface="Times New Roman" panose="02020603050405020304" pitchFamily="18" charset="0"/>
                <a:ea typeface="Calibri" panose="020F0502020204030204" pitchFamily="34" charset="0"/>
              </a:rPr>
              <a:t>episodes of low interest rates exhibited a considerable hysteresis, persisting much longer than in the earlier episodes (L&amp;L) – US Fed funds rate (the official policy rate) hit an unprecedented low of 0.8% in Sept 2008 and remained below 1% till Oct 2015.</a:t>
            </a:r>
          </a:p>
          <a:p>
            <a:pPr lvl="1">
              <a:lnSpc>
                <a:spcPct val="120000"/>
              </a:lnSpc>
            </a:pPr>
            <a:r>
              <a:rPr lang="en-US" sz="2000" dirty="0">
                <a:ea typeface="Calibri" panose="020F0502020204030204" pitchFamily="34" charset="0"/>
              </a:rPr>
              <a:t>Other economies: UK (~0.25% (Feb 2009-Aug 2016), Japan (Aug 1995-Dec 2023), India (relatively low – Jul 2008-Mar 2010)</a:t>
            </a:r>
            <a:endParaRPr lang="en-US" sz="2000" dirty="0">
              <a:effectLst/>
              <a:latin typeface="Times New Roman" panose="02020603050405020304" pitchFamily="18" charset="0"/>
              <a:ea typeface="Calibri" panose="020F0502020204030204" pitchFamily="34" charset="0"/>
            </a:endParaRPr>
          </a:p>
          <a:p>
            <a:pPr>
              <a:lnSpc>
                <a:spcPct val="120000"/>
              </a:lnSpc>
            </a:pPr>
            <a:endParaRPr lang="en-US" sz="2000" dirty="0">
              <a:effectLst/>
              <a:latin typeface="Times New Roman" panose="02020603050405020304" pitchFamily="18" charset="0"/>
              <a:ea typeface="Calibri" panose="020F0502020204030204" pitchFamily="34" charset="0"/>
            </a:endParaRPr>
          </a:p>
        </p:txBody>
      </p:sp>
      <p:sp>
        <p:nvSpPr>
          <p:cNvPr id="3" name="Title 2">
            <a:extLst>
              <a:ext uri="{FF2B5EF4-FFF2-40B4-BE49-F238E27FC236}">
                <a16:creationId xmlns:a16="http://schemas.microsoft.com/office/drawing/2014/main" id="{040CB9CF-1BB6-039B-C907-9CC9F07CAD2C}"/>
              </a:ext>
            </a:extLst>
          </p:cNvPr>
          <p:cNvSpPr>
            <a:spLocks noGrp="1"/>
          </p:cNvSpPr>
          <p:nvPr>
            <p:ph type="title"/>
          </p:nvPr>
        </p:nvSpPr>
        <p:spPr/>
        <p:txBody>
          <a:bodyPr>
            <a:normAutofit fontScale="90000"/>
          </a:bodyPr>
          <a:lstStyle/>
          <a:p>
            <a:r>
              <a:rPr lang="en-US" dirty="0"/>
              <a:t>Introduction</a:t>
            </a:r>
            <a:endParaRPr lang="en-IN" dirty="0"/>
          </a:p>
        </p:txBody>
      </p:sp>
    </p:spTree>
    <p:extLst>
      <p:ext uri="{BB962C8B-B14F-4D97-AF65-F5344CB8AC3E}">
        <p14:creationId xmlns:p14="http://schemas.microsoft.com/office/powerpoint/2010/main" val="3225895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91D8DD8-BE1A-B5F5-F3E4-64E887C5C7C7}"/>
              </a:ext>
            </a:extLst>
          </p:cNvPr>
          <p:cNvSpPr>
            <a:spLocks noGrp="1"/>
          </p:cNvSpPr>
          <p:nvPr>
            <p:ph idx="1"/>
          </p:nvPr>
        </p:nvSpPr>
        <p:spPr>
          <a:xfrm>
            <a:off x="609600" y="951346"/>
            <a:ext cx="10972800" cy="5632015"/>
          </a:xfrm>
        </p:spPr>
        <p:txBody>
          <a:bodyPr>
            <a:normAutofit/>
          </a:bodyPr>
          <a:lstStyle/>
          <a:p>
            <a:pPr>
              <a:lnSpc>
                <a:spcPct val="120000"/>
              </a:lnSpc>
            </a:pPr>
            <a:r>
              <a:rPr lang="en-US" sz="2000" dirty="0">
                <a:effectLst/>
                <a:latin typeface="Times New Roman" panose="02020603050405020304" pitchFamily="18" charset="0"/>
                <a:ea typeface="Calibri" panose="020F0502020204030204" pitchFamily="34" charset="0"/>
              </a:rPr>
              <a:t>Mainstream macroeconomic theory (the so-called New Consensus Economics) </a:t>
            </a:r>
            <a:r>
              <a:rPr lang="en-US" sz="2000" dirty="0">
                <a:ea typeface="Calibri" panose="020F0502020204030204" pitchFamily="34" charset="0"/>
              </a:rPr>
              <a:t>fails </a:t>
            </a:r>
            <a:r>
              <a:rPr lang="en-US" sz="2000" dirty="0">
                <a:effectLst/>
                <a:latin typeface="Times New Roman" panose="02020603050405020304" pitchFamily="18" charset="0"/>
                <a:ea typeface="Calibri" panose="020F0502020204030204" pitchFamily="34" charset="0"/>
              </a:rPr>
              <a:t>to provide adequate guidance under a Taylor type rule to conventional monetary policy in response to periods of L&amp;L during severe depressions.</a:t>
            </a:r>
            <a:endParaRPr lang="en-US" sz="2000" dirty="0">
              <a:ea typeface="Calibri" panose="020F0502020204030204" pitchFamily="34" charset="0"/>
            </a:endParaRPr>
          </a:p>
          <a:p>
            <a:pPr>
              <a:lnSpc>
                <a:spcPct val="120000"/>
              </a:lnSpc>
            </a:pPr>
            <a:r>
              <a:rPr lang="en-US" sz="2000" dirty="0">
                <a:effectLst/>
                <a:latin typeface="Times New Roman" panose="02020603050405020304" pitchFamily="18" charset="0"/>
                <a:ea typeface="Calibri" panose="020F0502020204030204" pitchFamily="34" charset="0"/>
              </a:rPr>
              <a:t>The major alternatives to revitalize monetary policy can be divided into three categories viz.</a:t>
            </a:r>
          </a:p>
          <a:p>
            <a:pPr marL="393192" lvl="1" indent="0">
              <a:lnSpc>
                <a:spcPct val="120000"/>
              </a:lnSpc>
              <a:buNone/>
            </a:pPr>
            <a:r>
              <a:rPr lang="en-US" sz="2000" dirty="0">
                <a:effectLst/>
                <a:latin typeface="Times New Roman" panose="02020603050405020304" pitchFamily="18" charset="0"/>
                <a:ea typeface="Calibri" panose="020F0502020204030204" pitchFamily="34" charset="0"/>
              </a:rPr>
              <a:t>(</a:t>
            </a:r>
            <a:r>
              <a:rPr lang="en-US" sz="2000" dirty="0" err="1">
                <a:effectLst/>
                <a:latin typeface="Times New Roman" panose="02020603050405020304" pitchFamily="18" charset="0"/>
                <a:ea typeface="Calibri" panose="020F0502020204030204" pitchFamily="34" charset="0"/>
              </a:rPr>
              <a:t>i</a:t>
            </a:r>
            <a:r>
              <a:rPr lang="en-US" sz="2000" dirty="0">
                <a:effectLst/>
                <a:latin typeface="Times New Roman" panose="02020603050405020304" pitchFamily="18" charset="0"/>
                <a:ea typeface="Calibri" panose="020F0502020204030204" pitchFamily="34" charset="0"/>
              </a:rPr>
              <a:t>) </a:t>
            </a:r>
            <a:r>
              <a:rPr lang="en-US" sz="2000" u="sng" dirty="0">
                <a:effectLst/>
                <a:latin typeface="Times New Roman" panose="02020603050405020304" pitchFamily="18" charset="0"/>
                <a:ea typeface="Calibri" panose="020F0502020204030204" pitchFamily="34" charset="0"/>
              </a:rPr>
              <a:t>those that do not recognize the ZLB as an effective floor</a:t>
            </a:r>
            <a:r>
              <a:rPr lang="en-US" sz="2000" dirty="0">
                <a:effectLst/>
                <a:latin typeface="Times New Roman" panose="02020603050405020304" pitchFamily="18" charset="0"/>
                <a:ea typeface="Calibri" panose="020F0502020204030204" pitchFamily="34" charset="0"/>
              </a:rPr>
              <a:t> </a:t>
            </a:r>
          </a:p>
          <a:p>
            <a:pPr marL="393192" lvl="1" indent="0">
              <a:lnSpc>
                <a:spcPct val="120000"/>
              </a:lnSpc>
              <a:buNone/>
            </a:pPr>
            <a:r>
              <a:rPr lang="en-US" sz="2000" dirty="0">
                <a:effectLst/>
                <a:latin typeface="Times New Roman" panose="02020603050405020304" pitchFamily="18" charset="0"/>
                <a:ea typeface="Calibri" panose="020F0502020204030204" pitchFamily="34" charset="0"/>
              </a:rPr>
              <a:t>(ii) </a:t>
            </a:r>
            <a:r>
              <a:rPr lang="en-US" sz="2000" u="sng" dirty="0">
                <a:effectLst/>
                <a:latin typeface="Times New Roman" panose="02020603050405020304" pitchFamily="18" charset="0"/>
                <a:ea typeface="Calibri" panose="020F0502020204030204" pitchFamily="34" charset="0"/>
              </a:rPr>
              <a:t>those based on the Keynesian </a:t>
            </a:r>
            <a:r>
              <a:rPr lang="en-US" sz="2000" i="1" u="sng" dirty="0">
                <a:effectLst/>
                <a:latin typeface="Times New Roman" panose="02020603050405020304" pitchFamily="18" charset="0"/>
                <a:ea typeface="Calibri" panose="020F0502020204030204" pitchFamily="34" charset="0"/>
              </a:rPr>
              <a:t>liquidity trap</a:t>
            </a:r>
            <a:r>
              <a:rPr lang="en-US" sz="2000" u="sng" dirty="0">
                <a:effectLst/>
                <a:latin typeface="Times New Roman" panose="02020603050405020304" pitchFamily="18" charset="0"/>
                <a:ea typeface="Calibri" panose="020F0502020204030204" pitchFamily="34" charset="0"/>
              </a:rPr>
              <a:t> </a:t>
            </a:r>
            <a:r>
              <a:rPr lang="en-US" sz="2000" dirty="0">
                <a:effectLst/>
                <a:latin typeface="Times New Roman" panose="02020603050405020304" pitchFamily="18" charset="0"/>
                <a:ea typeface="Calibri" panose="020F0502020204030204" pitchFamily="34" charset="0"/>
              </a:rPr>
              <a:t>and</a:t>
            </a:r>
          </a:p>
          <a:p>
            <a:pPr marL="393192" lvl="1" indent="0">
              <a:lnSpc>
                <a:spcPct val="120000"/>
              </a:lnSpc>
              <a:buNone/>
            </a:pPr>
            <a:r>
              <a:rPr lang="en-US" sz="2000" dirty="0">
                <a:effectLst/>
                <a:latin typeface="Times New Roman" panose="02020603050405020304" pitchFamily="18" charset="0"/>
                <a:ea typeface="Calibri" panose="020F0502020204030204" pitchFamily="34" charset="0"/>
              </a:rPr>
              <a:t>(iii) </a:t>
            </a:r>
            <a:r>
              <a:rPr lang="en-US" sz="2000" u="sng" dirty="0">
                <a:effectLst/>
                <a:latin typeface="Times New Roman" panose="02020603050405020304" pitchFamily="18" charset="0"/>
                <a:ea typeface="Calibri" panose="020F0502020204030204" pitchFamily="34" charset="0"/>
              </a:rPr>
              <a:t>those based (implicitly) on </a:t>
            </a:r>
            <a:r>
              <a:rPr lang="en-US" sz="2000" u="sng" dirty="0" err="1">
                <a:effectLst/>
                <a:latin typeface="Times New Roman" panose="02020603050405020304" pitchFamily="18" charset="0"/>
                <a:ea typeface="Calibri" panose="020F0502020204030204" pitchFamily="34" charset="0"/>
              </a:rPr>
              <a:t>Hawtrey’s</a:t>
            </a:r>
            <a:r>
              <a:rPr lang="en-US" sz="2000" u="sng" dirty="0">
                <a:effectLst/>
                <a:latin typeface="Times New Roman" panose="02020603050405020304" pitchFamily="18" charset="0"/>
                <a:ea typeface="Calibri" panose="020F0502020204030204" pitchFamily="34" charset="0"/>
              </a:rPr>
              <a:t> </a:t>
            </a:r>
            <a:r>
              <a:rPr lang="en-US" sz="2000" i="1" u="sng" dirty="0">
                <a:effectLst/>
                <a:latin typeface="Times New Roman" panose="02020603050405020304" pitchFamily="18" charset="0"/>
                <a:ea typeface="Calibri" panose="020F0502020204030204" pitchFamily="34" charset="0"/>
              </a:rPr>
              <a:t>credit deadlock</a:t>
            </a:r>
            <a:r>
              <a:rPr lang="en-US" sz="2000" dirty="0">
                <a:effectLst/>
                <a:latin typeface="Times New Roman" panose="02020603050405020304" pitchFamily="18" charset="0"/>
                <a:ea typeface="Calibri" panose="020F0502020204030204" pitchFamily="34" charset="0"/>
              </a:rPr>
              <a:t>. </a:t>
            </a:r>
          </a:p>
          <a:p>
            <a:pPr lvl="1">
              <a:lnSpc>
                <a:spcPct val="120000"/>
              </a:lnSpc>
            </a:pPr>
            <a:endParaRPr lang="en-US" sz="2000" dirty="0">
              <a:effectLst/>
              <a:latin typeface="Times New Roman" panose="02020603050405020304" pitchFamily="18" charset="0"/>
              <a:ea typeface="Calibri" panose="020F0502020204030204" pitchFamily="34" charset="0"/>
            </a:endParaRPr>
          </a:p>
          <a:p>
            <a:pPr>
              <a:lnSpc>
                <a:spcPct val="120000"/>
              </a:lnSpc>
            </a:pPr>
            <a:r>
              <a:rPr lang="en-US" sz="2400" b="1" i="1" dirty="0">
                <a:ea typeface="Calibri" panose="020F0502020204030204" pitchFamily="34" charset="0"/>
              </a:rPr>
              <a:t>F</a:t>
            </a:r>
            <a:r>
              <a:rPr lang="en-US" sz="2400" b="1" i="1" dirty="0">
                <a:effectLst/>
                <a:latin typeface="Times New Roman" panose="02020603050405020304" pitchFamily="18" charset="0"/>
                <a:ea typeface="Calibri" panose="020F0502020204030204" pitchFamily="34" charset="0"/>
              </a:rPr>
              <a:t>ocus on QE while drawing attention to the largely ignored fact that QE had been suggested by the British economist </a:t>
            </a:r>
            <a:r>
              <a:rPr lang="en-US" sz="2400" b="1" i="1" dirty="0" err="1">
                <a:effectLst/>
                <a:latin typeface="Times New Roman" panose="02020603050405020304" pitchFamily="18" charset="0"/>
                <a:ea typeface="Calibri" panose="020F0502020204030204" pitchFamily="34" charset="0"/>
              </a:rPr>
              <a:t>Hawtrey</a:t>
            </a:r>
            <a:r>
              <a:rPr lang="en-US" sz="2400" b="1" i="1" dirty="0">
                <a:effectLst/>
                <a:latin typeface="Times New Roman" panose="02020603050405020304" pitchFamily="18" charset="0"/>
                <a:ea typeface="Calibri" panose="020F0502020204030204" pitchFamily="34" charset="0"/>
              </a:rPr>
              <a:t> at least as early as 1931 in the policy debates on ways to emerge from the Great Depression</a:t>
            </a:r>
          </a:p>
          <a:p>
            <a:pPr>
              <a:lnSpc>
                <a:spcPct val="120000"/>
              </a:lnSpc>
            </a:pPr>
            <a:endParaRPr lang="en-US" sz="2000" dirty="0">
              <a:effectLst/>
              <a:latin typeface="Times New Roman" panose="02020603050405020304" pitchFamily="18" charset="0"/>
              <a:ea typeface="Calibri" panose="020F0502020204030204" pitchFamily="34" charset="0"/>
            </a:endParaRPr>
          </a:p>
        </p:txBody>
      </p:sp>
      <p:sp>
        <p:nvSpPr>
          <p:cNvPr id="3" name="Title 2">
            <a:extLst>
              <a:ext uri="{FF2B5EF4-FFF2-40B4-BE49-F238E27FC236}">
                <a16:creationId xmlns:a16="http://schemas.microsoft.com/office/drawing/2014/main" id="{040CB9CF-1BB6-039B-C907-9CC9F07CAD2C}"/>
              </a:ext>
            </a:extLst>
          </p:cNvPr>
          <p:cNvSpPr>
            <a:spLocks noGrp="1"/>
          </p:cNvSpPr>
          <p:nvPr>
            <p:ph type="title"/>
          </p:nvPr>
        </p:nvSpPr>
        <p:spPr/>
        <p:txBody>
          <a:bodyPr>
            <a:normAutofit fontScale="90000"/>
          </a:bodyPr>
          <a:lstStyle/>
          <a:p>
            <a:r>
              <a:rPr lang="en-US" dirty="0"/>
              <a:t>Introduction</a:t>
            </a:r>
            <a:endParaRPr lang="en-IN" dirty="0"/>
          </a:p>
        </p:txBody>
      </p:sp>
    </p:spTree>
    <p:extLst>
      <p:ext uri="{BB962C8B-B14F-4D97-AF65-F5344CB8AC3E}">
        <p14:creationId xmlns:p14="http://schemas.microsoft.com/office/powerpoint/2010/main" val="2932819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a:extLst>
                  <a:ext uri="{FF2B5EF4-FFF2-40B4-BE49-F238E27FC236}">
                    <a16:creationId xmlns:a16="http://schemas.microsoft.com/office/drawing/2014/main" id="{491D8DD8-BE1A-B5F5-F3E4-64E887C5C7C7}"/>
                  </a:ext>
                </a:extLst>
              </p:cNvPr>
              <p:cNvSpPr>
                <a:spLocks noGrp="1"/>
              </p:cNvSpPr>
              <p:nvPr>
                <p:ph idx="1"/>
              </p:nvPr>
            </p:nvSpPr>
            <p:spPr>
              <a:xfrm>
                <a:off x="609600" y="951347"/>
                <a:ext cx="10972800" cy="5340596"/>
              </a:xfrm>
            </p:spPr>
            <p:txBody>
              <a:bodyPr>
                <a:noAutofit/>
              </a:bodyPr>
              <a:lstStyle/>
              <a:p>
                <a:pPr marL="0" marR="0" algn="just">
                  <a:lnSpc>
                    <a:spcPct val="120000"/>
                  </a:lnSpc>
                  <a:spcBef>
                    <a:spcPts val="600"/>
                  </a:spcBef>
                  <a:spcAft>
                    <a:spcPts val="0"/>
                  </a:spcAft>
                </a:pPr>
                <a:r>
                  <a:rPr lang="en-US" sz="1800" dirty="0">
                    <a:ea typeface="Calibri" panose="020F0502020204030204" pitchFamily="34" charset="0"/>
                    <a:cs typeface="Mangal" panose="02040503050203030202" pitchFamily="18" charset="0"/>
                  </a:rPr>
                  <a:t>M</a:t>
                </a:r>
                <a:r>
                  <a:rPr lang="en-US" sz="1800" dirty="0">
                    <a:effectLst/>
                    <a:latin typeface="Times New Roman" panose="02020603050405020304" pitchFamily="18" charset="0"/>
                    <a:ea typeface="Calibri" panose="020F0502020204030204" pitchFamily="34" charset="0"/>
                    <a:cs typeface="Mangal" panose="02040503050203030202" pitchFamily="18" charset="0"/>
                  </a:rPr>
                  <a:t>acro-dynamics of the NCM (in its closed economy version is described by the following four equations:</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marL="0" marR="0" indent="0" algn="just">
                  <a:lnSpc>
                    <a:spcPct val="120000"/>
                  </a:lnSpc>
                  <a:spcBef>
                    <a:spcPts val="600"/>
                  </a:spcBef>
                  <a:spcAft>
                    <a:spcPts val="0"/>
                  </a:spcAft>
                  <a:buNone/>
                </a:pPr>
                <a:r>
                  <a:rPr lang="en-IN" sz="1800" dirty="0">
                    <a:effectLst/>
                    <a:ea typeface="Calibri" panose="020F0502020204030204" pitchFamily="34" charset="0"/>
                    <a:cs typeface="Times New Roman" panose="02020603050405020304" pitchFamily="18" charset="0"/>
                  </a:rPr>
                  <a:t>	</a:t>
                </a:r>
                <a14:m>
                  <m:oMath xmlns:m="http://schemas.openxmlformats.org/officeDocument/2006/math">
                    <m:sSub>
                      <m:sSubPr>
                        <m:ctrlPr>
                          <a:rPr lang="en-IN" sz="18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GB" sz="1800" i="1">
                            <a:effectLst/>
                            <a:latin typeface="Cambria Math" panose="02040503050406030204" pitchFamily="18" charset="0"/>
                            <a:ea typeface="Calibri" panose="020F0502020204030204" pitchFamily="34" charset="0"/>
                            <a:cs typeface="Times New Roman" panose="02020603050405020304" pitchFamily="18" charset="0"/>
                          </a:rPr>
                          <m:t>𝑌</m:t>
                        </m:r>
                      </m:e>
                      <m:sub>
                        <m:r>
                          <a:rPr lang="en-GB" sz="1800" i="1">
                            <a:effectLst/>
                            <a:latin typeface="Cambria Math" panose="02040503050406030204" pitchFamily="18" charset="0"/>
                            <a:ea typeface="Calibri" panose="020F0502020204030204" pitchFamily="34" charset="0"/>
                            <a:cs typeface="Times New Roman" panose="02020603050405020304" pitchFamily="18" charset="0"/>
                          </a:rPr>
                          <m:t>𝑔</m:t>
                        </m:r>
                      </m:sub>
                    </m:sSub>
                    <m:d>
                      <m:dPr>
                        <m:ctrlPr>
                          <a:rPr lang="en-IN" sz="1800" i="1">
                            <a:effectLst/>
                            <a:latin typeface="Cambria Math" panose="02040503050406030204" pitchFamily="18" charset="0"/>
                            <a:ea typeface="Calibri" panose="020F0502020204030204" pitchFamily="34" charset="0"/>
                            <a:cs typeface="Times New Roman" panose="02020603050405020304" pitchFamily="18" charset="0"/>
                          </a:rPr>
                        </m:ctrlPr>
                      </m:dPr>
                      <m:e>
                        <m:r>
                          <a:rPr lang="en-GB" sz="1800" i="1">
                            <a:effectLst/>
                            <a:latin typeface="Cambria Math" panose="02040503050406030204" pitchFamily="18" charset="0"/>
                            <a:ea typeface="Calibri" panose="020F0502020204030204" pitchFamily="34" charset="0"/>
                            <a:cs typeface="Times New Roman" panose="02020603050405020304" pitchFamily="18" charset="0"/>
                          </a:rPr>
                          <m:t>𝑡</m:t>
                        </m:r>
                      </m:e>
                    </m:d>
                    <m:r>
                      <a:rPr lang="en-GB" sz="1800" i="1">
                        <a:effectLst/>
                        <a:latin typeface="Cambria Math" panose="02040503050406030204" pitchFamily="18" charset="0"/>
                        <a:ea typeface="Calibri" panose="020F0502020204030204" pitchFamily="34" charset="0"/>
                        <a:cs typeface="Times New Roman" panose="02020603050405020304" pitchFamily="18" charset="0"/>
                      </a:rPr>
                      <m:t>= </m:t>
                    </m:r>
                    <m:sSub>
                      <m:sSubPr>
                        <m:ctrlPr>
                          <a:rPr lang="en-IN" sz="1800" i="1">
                            <a:effectLst/>
                            <a:latin typeface="Cambria Math" panose="02040503050406030204" pitchFamily="18" charset="0"/>
                            <a:ea typeface="Calibri" panose="020F0502020204030204" pitchFamily="34" charset="0"/>
                            <a:cs typeface="Times New Roman" panose="02020603050405020304" pitchFamily="18" charset="0"/>
                          </a:rPr>
                        </m:ctrlPr>
                      </m:sSubPr>
                      <m:e>
                        <m:sSub>
                          <m:sSubPr>
                            <m:ctrlPr>
                              <a:rPr lang="en-IN" sz="18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GB" sz="1800" i="1">
                                <a:effectLst/>
                                <a:latin typeface="Cambria Math" panose="02040503050406030204" pitchFamily="18" charset="0"/>
                                <a:ea typeface="Calibri" panose="020F0502020204030204" pitchFamily="34" charset="0"/>
                                <a:cs typeface="Times New Roman" panose="02020603050405020304" pitchFamily="18" charset="0"/>
                              </a:rPr>
                              <m:t>𝛼</m:t>
                            </m:r>
                          </m:e>
                          <m:sub>
                            <m:r>
                              <a:rPr lang="en-GB" sz="1800" i="1">
                                <a:effectLst/>
                                <a:latin typeface="Cambria Math" panose="02040503050406030204" pitchFamily="18" charset="0"/>
                                <a:ea typeface="Calibri" panose="020F0502020204030204" pitchFamily="34" charset="0"/>
                                <a:cs typeface="Times New Roman" panose="02020603050405020304" pitchFamily="18" charset="0"/>
                              </a:rPr>
                              <m:t>0</m:t>
                            </m:r>
                          </m:sub>
                        </m:sSub>
                        <m:r>
                          <a:rPr lang="en-GB" sz="1800" i="1">
                            <a:effectLst/>
                            <a:latin typeface="Cambria Math" panose="02040503050406030204" pitchFamily="18" charset="0"/>
                            <a:ea typeface="Calibri" panose="020F0502020204030204" pitchFamily="34" charset="0"/>
                            <a:cs typeface="Times New Roman" panose="02020603050405020304" pitchFamily="18" charset="0"/>
                          </a:rPr>
                          <m:t>+ </m:t>
                        </m:r>
                        <m:r>
                          <a:rPr lang="en-GB" sz="1800" i="1">
                            <a:effectLst/>
                            <a:latin typeface="Cambria Math" panose="02040503050406030204" pitchFamily="18" charset="0"/>
                            <a:ea typeface="Calibri" panose="020F0502020204030204" pitchFamily="34" charset="0"/>
                            <a:cs typeface="Times New Roman" panose="02020603050405020304" pitchFamily="18" charset="0"/>
                          </a:rPr>
                          <m:t>𝛼</m:t>
                        </m:r>
                      </m:e>
                      <m:sub>
                        <m:r>
                          <a:rPr lang="en-GB" sz="1800" i="1">
                            <a:effectLst/>
                            <a:latin typeface="Cambria Math" panose="02040503050406030204" pitchFamily="18" charset="0"/>
                            <a:ea typeface="Calibri" panose="020F0502020204030204" pitchFamily="34" charset="0"/>
                            <a:cs typeface="Times New Roman" panose="02020603050405020304" pitchFamily="18" charset="0"/>
                          </a:rPr>
                          <m:t>1</m:t>
                        </m:r>
                      </m:sub>
                    </m:sSub>
                    <m:sSub>
                      <m:sSubPr>
                        <m:ctrlPr>
                          <a:rPr lang="en-IN" sz="18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GB" sz="1800" i="1">
                            <a:effectLst/>
                            <a:latin typeface="Cambria Math" panose="02040503050406030204" pitchFamily="18" charset="0"/>
                            <a:ea typeface="Calibri" panose="020F0502020204030204" pitchFamily="34" charset="0"/>
                            <a:cs typeface="Times New Roman" panose="02020603050405020304" pitchFamily="18" charset="0"/>
                          </a:rPr>
                          <m:t>𝑌</m:t>
                        </m:r>
                      </m:e>
                      <m:sub>
                        <m:r>
                          <a:rPr lang="en-GB" sz="1800" i="1">
                            <a:effectLst/>
                            <a:latin typeface="Cambria Math" panose="02040503050406030204" pitchFamily="18" charset="0"/>
                            <a:ea typeface="Calibri" panose="020F0502020204030204" pitchFamily="34" charset="0"/>
                            <a:cs typeface="Times New Roman" panose="02020603050405020304" pitchFamily="18" charset="0"/>
                          </a:rPr>
                          <m:t>𝑔</m:t>
                        </m:r>
                      </m:sub>
                    </m:sSub>
                    <m:d>
                      <m:dPr>
                        <m:ctrlPr>
                          <a:rPr lang="en-IN" sz="1800" i="1">
                            <a:effectLst/>
                            <a:latin typeface="Cambria Math" panose="02040503050406030204" pitchFamily="18" charset="0"/>
                            <a:ea typeface="Calibri" panose="020F0502020204030204" pitchFamily="34" charset="0"/>
                            <a:cs typeface="Times New Roman" panose="02020603050405020304" pitchFamily="18" charset="0"/>
                          </a:rPr>
                        </m:ctrlPr>
                      </m:dPr>
                      <m:e>
                        <m:r>
                          <a:rPr lang="en-GB" sz="1800" i="1">
                            <a:effectLst/>
                            <a:latin typeface="Cambria Math" panose="02040503050406030204" pitchFamily="18" charset="0"/>
                            <a:ea typeface="Calibri" panose="020F0502020204030204" pitchFamily="34" charset="0"/>
                            <a:cs typeface="Times New Roman" panose="02020603050405020304" pitchFamily="18" charset="0"/>
                          </a:rPr>
                          <m:t>𝑡</m:t>
                        </m:r>
                        <m:r>
                          <a:rPr lang="en-GB" sz="1800" i="1">
                            <a:effectLst/>
                            <a:latin typeface="Cambria Math" panose="02040503050406030204" pitchFamily="18" charset="0"/>
                            <a:ea typeface="Calibri" panose="020F0502020204030204" pitchFamily="34" charset="0"/>
                            <a:cs typeface="Times New Roman" panose="02020603050405020304" pitchFamily="18" charset="0"/>
                          </a:rPr>
                          <m:t>−</m:t>
                        </m:r>
                        <m:r>
                          <a:rPr lang="en-GB" sz="1800" i="1">
                            <a:effectLst/>
                            <a:latin typeface="Cambria Math" panose="02040503050406030204" pitchFamily="18" charset="0"/>
                            <a:ea typeface="Calibri" panose="020F0502020204030204" pitchFamily="34" charset="0"/>
                            <a:cs typeface="Times New Roman" panose="02020603050405020304" pitchFamily="18" charset="0"/>
                          </a:rPr>
                          <m:t>1</m:t>
                        </m:r>
                      </m:e>
                    </m:d>
                    <m:r>
                      <a:rPr lang="en-GB" sz="18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IN" sz="18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GB" sz="1800" i="1">
                            <a:effectLst/>
                            <a:latin typeface="Cambria Math" panose="02040503050406030204" pitchFamily="18" charset="0"/>
                            <a:ea typeface="Calibri" panose="020F0502020204030204" pitchFamily="34" charset="0"/>
                            <a:cs typeface="Times New Roman" panose="02020603050405020304" pitchFamily="18" charset="0"/>
                          </a:rPr>
                          <m:t>𝛼</m:t>
                        </m:r>
                      </m:e>
                      <m:sub>
                        <m:r>
                          <a:rPr lang="en-GB" sz="1800" i="1">
                            <a:effectLst/>
                            <a:latin typeface="Cambria Math" panose="02040503050406030204" pitchFamily="18" charset="0"/>
                            <a:ea typeface="Calibri" panose="020F0502020204030204" pitchFamily="34" charset="0"/>
                            <a:cs typeface="Times New Roman" panose="02020603050405020304" pitchFamily="18" charset="0"/>
                          </a:rPr>
                          <m:t>2</m:t>
                        </m:r>
                      </m:sub>
                    </m:sSub>
                    <m:r>
                      <a:rPr lang="en-GB" sz="1800" i="1">
                        <a:effectLst/>
                        <a:latin typeface="Cambria Math" panose="02040503050406030204" pitchFamily="18" charset="0"/>
                        <a:ea typeface="Calibri" panose="020F0502020204030204" pitchFamily="34" charset="0"/>
                        <a:cs typeface="Times New Roman" panose="02020603050405020304" pitchFamily="18" charset="0"/>
                      </a:rPr>
                      <m:t>𝑟</m:t>
                    </m:r>
                    <m:r>
                      <a:rPr lang="en-GB" sz="1800" i="1">
                        <a:effectLst/>
                        <a:latin typeface="Cambria Math" panose="02040503050406030204" pitchFamily="18" charset="0"/>
                        <a:ea typeface="Calibri" panose="020F0502020204030204" pitchFamily="34" charset="0"/>
                        <a:cs typeface="Times New Roman" panose="02020603050405020304" pitchFamily="18" charset="0"/>
                      </a:rPr>
                      <m:t>(</m:t>
                    </m:r>
                    <m:r>
                      <a:rPr lang="en-GB" sz="1800" i="1">
                        <a:effectLst/>
                        <a:latin typeface="Cambria Math" panose="02040503050406030204" pitchFamily="18" charset="0"/>
                        <a:ea typeface="Calibri" panose="020F0502020204030204" pitchFamily="34" charset="0"/>
                        <a:cs typeface="Times New Roman" panose="02020603050405020304" pitchFamily="18" charset="0"/>
                      </a:rPr>
                      <m:t>𝑡</m:t>
                    </m:r>
                    <m:r>
                      <a:rPr lang="en-GB" sz="18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IN" sz="18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GB" sz="1800" i="1">
                            <a:effectLst/>
                            <a:latin typeface="Cambria Math" panose="02040503050406030204" pitchFamily="18" charset="0"/>
                            <a:ea typeface="Calibri" panose="020F0502020204030204" pitchFamily="34" charset="0"/>
                            <a:cs typeface="Times New Roman" panose="02020603050405020304" pitchFamily="18" charset="0"/>
                          </a:rPr>
                          <m:t>𝑢</m:t>
                        </m:r>
                      </m:e>
                      <m:sub>
                        <m:r>
                          <a:rPr lang="en-GB" sz="1800" i="1">
                            <a:effectLst/>
                            <a:latin typeface="Cambria Math" panose="02040503050406030204" pitchFamily="18" charset="0"/>
                            <a:ea typeface="Calibri" panose="020F0502020204030204" pitchFamily="34" charset="0"/>
                            <a:cs typeface="Times New Roman" panose="02020603050405020304" pitchFamily="18" charset="0"/>
                          </a:rPr>
                          <m:t>1</m:t>
                        </m:r>
                      </m:sub>
                    </m:sSub>
                    <m:r>
                      <a:rPr lang="en-GB" sz="1800" i="1">
                        <a:effectLst/>
                        <a:latin typeface="Cambria Math" panose="02040503050406030204" pitchFamily="18" charset="0"/>
                        <a:ea typeface="Calibri" panose="020F0502020204030204" pitchFamily="34" charset="0"/>
                        <a:cs typeface="Times New Roman" panose="02020603050405020304" pitchFamily="18" charset="0"/>
                      </a:rPr>
                      <m:t>(</m:t>
                    </m:r>
                    <m:r>
                      <a:rPr lang="en-GB" sz="1800" i="1">
                        <a:effectLst/>
                        <a:latin typeface="Cambria Math" panose="02040503050406030204" pitchFamily="18" charset="0"/>
                        <a:ea typeface="Calibri" panose="020F0502020204030204" pitchFamily="34" charset="0"/>
                        <a:cs typeface="Times New Roman" panose="02020603050405020304" pitchFamily="18" charset="0"/>
                      </a:rPr>
                      <m:t>𝑡</m:t>
                    </m:r>
                    <m:r>
                      <a:rPr lang="en-GB" sz="1800" i="1">
                        <a:effectLst/>
                        <a:latin typeface="Cambria Math" panose="02040503050406030204" pitchFamily="18" charset="0"/>
                        <a:ea typeface="Calibri" panose="020F0502020204030204" pitchFamily="34" charset="0"/>
                        <a:cs typeface="Times New Roman" panose="02020603050405020304" pitchFamily="18" charset="0"/>
                      </a:rPr>
                      <m:t>)</m:t>
                    </m:r>
                  </m:oMath>
                </a14:m>
                <a:r>
                  <a:rPr lang="en-GB" sz="1800" dirty="0">
                    <a:effectLst/>
                    <a:latin typeface="Times New Roman" panose="02020603050405020304" pitchFamily="18" charset="0"/>
                    <a:ea typeface="Times New Roman" panose="02020603050405020304" pitchFamily="18" charset="0"/>
                    <a:cs typeface="Mangal" panose="02040503050203030202" pitchFamily="18" charset="0"/>
                  </a:rPr>
                  <a:t>                        (AD equation)                                              (1</a:t>
                </a:r>
                <a:r>
                  <a:rPr lang="en-GB" sz="1800" dirty="0">
                    <a:ea typeface="Times New Roman" panose="02020603050405020304" pitchFamily="18" charset="0"/>
                    <a:cs typeface="Mangal" panose="02040503050203030202" pitchFamily="18" charset="0"/>
                  </a:rPr>
                  <a:t>)</a:t>
                </a:r>
                <a:r>
                  <a:rPr lang="en-GB" sz="1800" dirty="0">
                    <a:effectLst/>
                    <a:latin typeface="Times New Roman" panose="02020603050405020304" pitchFamily="18" charset="0"/>
                    <a:ea typeface="Times New Roman" panose="02020603050405020304" pitchFamily="18" charset="0"/>
                    <a:cs typeface="Mangal" panose="02040503050203030202" pitchFamily="18" charset="0"/>
                  </a:rPr>
                  <a:t>    </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marL="0" marR="0" indent="0" algn="just">
                  <a:lnSpc>
                    <a:spcPct val="120000"/>
                  </a:lnSpc>
                  <a:spcBef>
                    <a:spcPts val="600"/>
                  </a:spcBef>
                  <a:spcAft>
                    <a:spcPts val="0"/>
                  </a:spcAft>
                  <a:buNone/>
                </a:pPr>
                <a:r>
                  <a:rPr lang="en-GB" sz="1800" dirty="0">
                    <a:ea typeface="Calibri" panose="020F0502020204030204" pitchFamily="34" charset="0"/>
                  </a:rPr>
                  <a:t>	</a:t>
                </a:r>
                <a14:m>
                  <m:oMath xmlns:m="http://schemas.openxmlformats.org/officeDocument/2006/math">
                    <m:r>
                      <a:rPr lang="en-GB" sz="1800" i="1">
                        <a:effectLst/>
                        <a:latin typeface="Cambria Math" panose="02040503050406030204" pitchFamily="18" charset="0"/>
                        <a:ea typeface="Calibri" panose="020F0502020204030204" pitchFamily="34" charset="0"/>
                        <a:cs typeface="Times New Roman" panose="02020603050405020304" pitchFamily="18" charset="0"/>
                      </a:rPr>
                      <m:t>∆</m:t>
                    </m:r>
                    <m:r>
                      <a:rPr lang="en-GB" sz="1800" i="1">
                        <a:effectLst/>
                        <a:latin typeface="Cambria Math" panose="02040503050406030204" pitchFamily="18" charset="0"/>
                        <a:ea typeface="Calibri" panose="020F0502020204030204" pitchFamily="34" charset="0"/>
                        <a:cs typeface="Times New Roman" panose="02020603050405020304" pitchFamily="18" charset="0"/>
                      </a:rPr>
                      <m:t>𝜋</m:t>
                    </m:r>
                    <m:d>
                      <m:dPr>
                        <m:ctrlPr>
                          <a:rPr lang="en-IN" sz="1800" i="1">
                            <a:effectLst/>
                            <a:latin typeface="Cambria Math" panose="02040503050406030204" pitchFamily="18" charset="0"/>
                            <a:ea typeface="Calibri" panose="020F0502020204030204" pitchFamily="34" charset="0"/>
                            <a:cs typeface="Times New Roman" panose="02020603050405020304" pitchFamily="18" charset="0"/>
                          </a:rPr>
                        </m:ctrlPr>
                      </m:dPr>
                      <m:e>
                        <m:r>
                          <a:rPr lang="en-GB" sz="1800" i="1">
                            <a:effectLst/>
                            <a:latin typeface="Cambria Math" panose="02040503050406030204" pitchFamily="18" charset="0"/>
                            <a:ea typeface="Calibri" panose="020F0502020204030204" pitchFamily="34" charset="0"/>
                            <a:cs typeface="Times New Roman" panose="02020603050405020304" pitchFamily="18" charset="0"/>
                          </a:rPr>
                          <m:t>𝑡</m:t>
                        </m:r>
                      </m:e>
                    </m:d>
                    <m:r>
                      <a:rPr lang="en-GB" sz="1800" i="1">
                        <a:effectLst/>
                        <a:latin typeface="Cambria Math" panose="02040503050406030204" pitchFamily="18" charset="0"/>
                        <a:ea typeface="Calibri" panose="020F0502020204030204" pitchFamily="34" charset="0"/>
                        <a:cs typeface="Times New Roman" panose="02020603050405020304" pitchFamily="18" charset="0"/>
                      </a:rPr>
                      <m:t>= </m:t>
                    </m:r>
                    <m:sSub>
                      <m:sSubPr>
                        <m:ctrlPr>
                          <a:rPr lang="en-IN" sz="18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GB" sz="1800" i="1">
                            <a:effectLst/>
                            <a:latin typeface="Cambria Math" panose="02040503050406030204" pitchFamily="18" charset="0"/>
                            <a:ea typeface="Calibri" panose="020F0502020204030204" pitchFamily="34" charset="0"/>
                            <a:cs typeface="Times New Roman" panose="02020603050405020304" pitchFamily="18" charset="0"/>
                          </a:rPr>
                          <m:t>𝛽</m:t>
                        </m:r>
                      </m:e>
                      <m:sub>
                        <m:r>
                          <a:rPr lang="en-GB" sz="1800" i="1">
                            <a:effectLst/>
                            <a:latin typeface="Cambria Math" panose="02040503050406030204" pitchFamily="18" charset="0"/>
                            <a:ea typeface="Calibri" panose="020F0502020204030204" pitchFamily="34" charset="0"/>
                            <a:cs typeface="Times New Roman" panose="02020603050405020304" pitchFamily="18" charset="0"/>
                          </a:rPr>
                          <m:t>1</m:t>
                        </m:r>
                      </m:sub>
                    </m:sSub>
                    <m:sSub>
                      <m:sSubPr>
                        <m:ctrlPr>
                          <a:rPr lang="en-IN" sz="18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GB" sz="1800" i="1">
                            <a:effectLst/>
                            <a:latin typeface="Cambria Math" panose="02040503050406030204" pitchFamily="18" charset="0"/>
                            <a:ea typeface="Calibri" panose="020F0502020204030204" pitchFamily="34" charset="0"/>
                            <a:cs typeface="Times New Roman" panose="02020603050405020304" pitchFamily="18" charset="0"/>
                          </a:rPr>
                          <m:t>𝑌</m:t>
                        </m:r>
                      </m:e>
                      <m:sub>
                        <m:r>
                          <a:rPr lang="en-GB" sz="1800" i="1">
                            <a:effectLst/>
                            <a:latin typeface="Cambria Math" panose="02040503050406030204" pitchFamily="18" charset="0"/>
                            <a:ea typeface="Calibri" panose="020F0502020204030204" pitchFamily="34" charset="0"/>
                            <a:cs typeface="Times New Roman" panose="02020603050405020304" pitchFamily="18" charset="0"/>
                          </a:rPr>
                          <m:t>𝑔</m:t>
                        </m:r>
                      </m:sub>
                    </m:sSub>
                    <m:d>
                      <m:dPr>
                        <m:ctrlPr>
                          <a:rPr lang="en-IN" sz="1800" i="1">
                            <a:effectLst/>
                            <a:latin typeface="Cambria Math" panose="02040503050406030204" pitchFamily="18" charset="0"/>
                            <a:ea typeface="Calibri" panose="020F0502020204030204" pitchFamily="34" charset="0"/>
                            <a:cs typeface="Times New Roman" panose="02020603050405020304" pitchFamily="18" charset="0"/>
                          </a:rPr>
                        </m:ctrlPr>
                      </m:dPr>
                      <m:e>
                        <m:r>
                          <a:rPr lang="en-GB" sz="1800" i="1">
                            <a:effectLst/>
                            <a:latin typeface="Cambria Math" panose="02040503050406030204" pitchFamily="18" charset="0"/>
                            <a:ea typeface="Calibri" panose="020F0502020204030204" pitchFamily="34" charset="0"/>
                            <a:cs typeface="Times New Roman" panose="02020603050405020304" pitchFamily="18" charset="0"/>
                          </a:rPr>
                          <m:t>𝑡</m:t>
                        </m:r>
                      </m:e>
                    </m:d>
                    <m:r>
                      <a:rPr lang="en-GB" sz="18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IN" sz="18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GB" sz="1800" i="1">
                            <a:effectLst/>
                            <a:latin typeface="Cambria Math" panose="02040503050406030204" pitchFamily="18" charset="0"/>
                            <a:ea typeface="Calibri" panose="020F0502020204030204" pitchFamily="34" charset="0"/>
                            <a:cs typeface="Times New Roman" panose="02020603050405020304" pitchFamily="18" charset="0"/>
                          </a:rPr>
                          <m:t>𝛽</m:t>
                        </m:r>
                      </m:e>
                      <m:sub>
                        <m:r>
                          <a:rPr lang="en-GB" sz="1800" i="1">
                            <a:effectLst/>
                            <a:latin typeface="Cambria Math" panose="02040503050406030204" pitchFamily="18" charset="0"/>
                            <a:ea typeface="Calibri" panose="020F0502020204030204" pitchFamily="34" charset="0"/>
                            <a:cs typeface="Times New Roman" panose="02020603050405020304" pitchFamily="18" charset="0"/>
                          </a:rPr>
                          <m:t>2</m:t>
                        </m:r>
                      </m:sub>
                    </m:sSub>
                    <m:sSub>
                      <m:sSubPr>
                        <m:ctrlPr>
                          <a:rPr lang="en-IN" sz="18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GB" sz="1800" i="1">
                            <a:effectLst/>
                            <a:latin typeface="Cambria Math" panose="02040503050406030204" pitchFamily="18" charset="0"/>
                            <a:ea typeface="Calibri" panose="020F0502020204030204" pitchFamily="34" charset="0"/>
                            <a:cs typeface="Times New Roman" panose="02020603050405020304" pitchFamily="18" charset="0"/>
                          </a:rPr>
                          <m:t>𝐸</m:t>
                        </m:r>
                      </m:e>
                      <m:sub>
                        <m:r>
                          <a:rPr lang="en-GB" sz="1800" i="1">
                            <a:effectLst/>
                            <a:latin typeface="Cambria Math" panose="02040503050406030204" pitchFamily="18" charset="0"/>
                            <a:ea typeface="Calibri" panose="020F0502020204030204" pitchFamily="34" charset="0"/>
                            <a:cs typeface="Times New Roman" panose="02020603050405020304" pitchFamily="18" charset="0"/>
                          </a:rPr>
                          <m:t>𝑡</m:t>
                        </m:r>
                      </m:sub>
                    </m:sSub>
                    <m:r>
                      <a:rPr lang="en-GB" sz="1800" i="1">
                        <a:effectLst/>
                        <a:latin typeface="Cambria Math" panose="02040503050406030204" pitchFamily="18" charset="0"/>
                        <a:ea typeface="Calibri" panose="020F0502020204030204" pitchFamily="34" charset="0"/>
                        <a:cs typeface="Times New Roman" panose="02020603050405020304" pitchFamily="18" charset="0"/>
                      </a:rPr>
                      <m:t>(</m:t>
                    </m:r>
                    <m:r>
                      <a:rPr lang="en-GB" sz="1800" i="1">
                        <a:effectLst/>
                        <a:latin typeface="Cambria Math" panose="02040503050406030204" pitchFamily="18" charset="0"/>
                        <a:ea typeface="Calibri" panose="020F0502020204030204" pitchFamily="34" charset="0"/>
                        <a:cs typeface="Times New Roman" panose="02020603050405020304" pitchFamily="18" charset="0"/>
                      </a:rPr>
                      <m:t>𝜋</m:t>
                    </m:r>
                    <m:d>
                      <m:dPr>
                        <m:ctrlPr>
                          <a:rPr lang="en-IN" sz="1800" i="1">
                            <a:effectLst/>
                            <a:latin typeface="Cambria Math" panose="02040503050406030204" pitchFamily="18" charset="0"/>
                            <a:ea typeface="Calibri" panose="020F0502020204030204" pitchFamily="34" charset="0"/>
                            <a:cs typeface="Times New Roman" panose="02020603050405020304" pitchFamily="18" charset="0"/>
                          </a:rPr>
                        </m:ctrlPr>
                      </m:dPr>
                      <m:e>
                        <m:r>
                          <a:rPr lang="en-GB" sz="1800" i="1">
                            <a:effectLst/>
                            <a:latin typeface="Cambria Math" panose="02040503050406030204" pitchFamily="18" charset="0"/>
                            <a:ea typeface="Calibri" panose="020F0502020204030204" pitchFamily="34" charset="0"/>
                            <a:cs typeface="Times New Roman" panose="02020603050405020304" pitchFamily="18" charset="0"/>
                          </a:rPr>
                          <m:t>𝑡</m:t>
                        </m:r>
                        <m:r>
                          <a:rPr lang="en-GB" sz="1800" i="1">
                            <a:effectLst/>
                            <a:latin typeface="Cambria Math" panose="02040503050406030204" pitchFamily="18" charset="0"/>
                            <a:ea typeface="Calibri" panose="020F0502020204030204" pitchFamily="34" charset="0"/>
                            <a:cs typeface="Times New Roman" panose="02020603050405020304" pitchFamily="18" charset="0"/>
                          </a:rPr>
                          <m:t>+</m:t>
                        </m:r>
                        <m:r>
                          <a:rPr lang="en-GB" sz="1800" i="1">
                            <a:effectLst/>
                            <a:latin typeface="Cambria Math" panose="02040503050406030204" pitchFamily="18" charset="0"/>
                            <a:ea typeface="Calibri" panose="020F0502020204030204" pitchFamily="34" charset="0"/>
                            <a:cs typeface="Times New Roman" panose="02020603050405020304" pitchFamily="18" charset="0"/>
                          </a:rPr>
                          <m:t>1</m:t>
                        </m:r>
                      </m:e>
                    </m:d>
                    <m:r>
                      <a:rPr lang="en-GB" sz="18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IN" sz="18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GB" sz="1800" i="1">
                            <a:effectLst/>
                            <a:latin typeface="Cambria Math" panose="02040503050406030204" pitchFamily="18" charset="0"/>
                            <a:ea typeface="Calibri" panose="020F0502020204030204" pitchFamily="34" charset="0"/>
                            <a:cs typeface="Times New Roman" panose="02020603050405020304" pitchFamily="18" charset="0"/>
                          </a:rPr>
                          <m:t>𝑢</m:t>
                        </m:r>
                      </m:e>
                      <m:sub>
                        <m:r>
                          <a:rPr lang="en-GB" sz="1800" i="1">
                            <a:effectLst/>
                            <a:latin typeface="Cambria Math" panose="02040503050406030204" pitchFamily="18" charset="0"/>
                            <a:ea typeface="Calibri" panose="020F0502020204030204" pitchFamily="34" charset="0"/>
                            <a:cs typeface="Times New Roman" panose="02020603050405020304" pitchFamily="18" charset="0"/>
                          </a:rPr>
                          <m:t>2</m:t>
                        </m:r>
                      </m:sub>
                    </m:sSub>
                    <m:r>
                      <a:rPr lang="en-GB" sz="1800" i="1">
                        <a:effectLst/>
                        <a:latin typeface="Cambria Math" panose="02040503050406030204" pitchFamily="18" charset="0"/>
                        <a:ea typeface="Calibri" panose="020F0502020204030204" pitchFamily="34" charset="0"/>
                        <a:cs typeface="Times New Roman" panose="02020603050405020304" pitchFamily="18" charset="0"/>
                      </a:rPr>
                      <m:t>(</m:t>
                    </m:r>
                    <m:r>
                      <a:rPr lang="en-GB" sz="1800" i="1">
                        <a:effectLst/>
                        <a:latin typeface="Cambria Math" panose="02040503050406030204" pitchFamily="18" charset="0"/>
                        <a:ea typeface="Calibri" panose="020F0502020204030204" pitchFamily="34" charset="0"/>
                        <a:cs typeface="Times New Roman" panose="02020603050405020304" pitchFamily="18" charset="0"/>
                      </a:rPr>
                      <m:t>𝑡</m:t>
                    </m:r>
                    <m:r>
                      <a:rPr lang="en-GB" sz="1800" i="1">
                        <a:effectLst/>
                        <a:latin typeface="Cambria Math" panose="02040503050406030204" pitchFamily="18" charset="0"/>
                        <a:ea typeface="Calibri" panose="020F0502020204030204" pitchFamily="34" charset="0"/>
                        <a:cs typeface="Times New Roman" panose="02020603050405020304" pitchFamily="18" charset="0"/>
                      </a:rPr>
                      <m:t>)</m:t>
                    </m:r>
                  </m:oMath>
                </a14:m>
                <a:r>
                  <a:rPr lang="en-GB" sz="1800" dirty="0">
                    <a:effectLst/>
                    <a:latin typeface="Times New Roman" panose="02020603050405020304" pitchFamily="18" charset="0"/>
                    <a:ea typeface="Times New Roman" panose="02020603050405020304" pitchFamily="18" charset="0"/>
                    <a:cs typeface="Mangal" panose="02040503050203030202" pitchFamily="18" charset="0"/>
                  </a:rPr>
                  <a:t>                           </a:t>
                </a:r>
                <a:r>
                  <a:rPr lang="en-GB" sz="1800" dirty="0">
                    <a:ea typeface="Times New Roman" panose="02020603050405020304" pitchFamily="18" charset="0"/>
                    <a:cs typeface="Mangal" panose="02040503050203030202" pitchFamily="18" charset="0"/>
                  </a:rPr>
                  <a:t>(Phillips curve / SRAS)</a:t>
                </a:r>
                <a:r>
                  <a:rPr lang="en-GB" sz="1800" dirty="0">
                    <a:effectLst/>
                    <a:latin typeface="Times New Roman" panose="02020603050405020304" pitchFamily="18" charset="0"/>
                    <a:ea typeface="Times New Roman" panose="02020603050405020304" pitchFamily="18" charset="0"/>
                    <a:cs typeface="Mangal" panose="02040503050203030202" pitchFamily="18" charset="0"/>
                  </a:rPr>
                  <a:t>                               (2)</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marL="0" marR="0" indent="0" algn="just">
                  <a:lnSpc>
                    <a:spcPct val="120000"/>
                  </a:lnSpc>
                  <a:spcBef>
                    <a:spcPts val="600"/>
                  </a:spcBef>
                  <a:spcAft>
                    <a:spcPts val="0"/>
                  </a:spcAft>
                  <a:buNone/>
                </a:pPr>
                <a:r>
                  <a:rPr lang="en-GB" sz="1800" dirty="0">
                    <a:effectLst/>
                    <a:ea typeface="Calibri" panose="020F0502020204030204" pitchFamily="34" charset="0"/>
                    <a:cs typeface="Times New Roman" panose="02020603050405020304" pitchFamily="18" charset="0"/>
                  </a:rPr>
                  <a:t>	</a:t>
                </a:r>
                <a14:m>
                  <m:oMath xmlns:m="http://schemas.openxmlformats.org/officeDocument/2006/math">
                    <m:r>
                      <a:rPr lang="en-GB" sz="1800" i="1">
                        <a:effectLst/>
                        <a:latin typeface="Cambria Math" panose="02040503050406030204" pitchFamily="18" charset="0"/>
                        <a:ea typeface="Calibri" panose="020F0502020204030204" pitchFamily="34" charset="0"/>
                        <a:cs typeface="Times New Roman" panose="02020603050405020304" pitchFamily="18" charset="0"/>
                      </a:rPr>
                      <m:t>𝑖</m:t>
                    </m:r>
                    <m:d>
                      <m:dPr>
                        <m:ctrlPr>
                          <a:rPr lang="en-IN" sz="1800" i="1">
                            <a:effectLst/>
                            <a:latin typeface="Cambria Math" panose="02040503050406030204" pitchFamily="18" charset="0"/>
                            <a:ea typeface="Calibri" panose="020F0502020204030204" pitchFamily="34" charset="0"/>
                            <a:cs typeface="Times New Roman" panose="02020603050405020304" pitchFamily="18" charset="0"/>
                          </a:rPr>
                        </m:ctrlPr>
                      </m:dPr>
                      <m:e>
                        <m:r>
                          <a:rPr lang="en-GB" sz="1800" i="1">
                            <a:effectLst/>
                            <a:latin typeface="Cambria Math" panose="02040503050406030204" pitchFamily="18" charset="0"/>
                            <a:ea typeface="Calibri" panose="020F0502020204030204" pitchFamily="34" charset="0"/>
                            <a:cs typeface="Times New Roman" panose="02020603050405020304" pitchFamily="18" charset="0"/>
                          </a:rPr>
                          <m:t>𝑡</m:t>
                        </m:r>
                      </m:e>
                    </m:d>
                    <m:r>
                      <a:rPr lang="en-GB" sz="18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IN" sz="18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GB" sz="1800" i="1">
                            <a:effectLst/>
                            <a:latin typeface="Cambria Math" panose="02040503050406030204" pitchFamily="18" charset="0"/>
                            <a:ea typeface="Calibri" panose="020F0502020204030204" pitchFamily="34" charset="0"/>
                            <a:cs typeface="Times New Roman" panose="02020603050405020304" pitchFamily="18" charset="0"/>
                          </a:rPr>
                          <m:t>𝐸</m:t>
                        </m:r>
                      </m:e>
                      <m:sub>
                        <m:r>
                          <a:rPr lang="en-GB" sz="1800" i="1">
                            <a:effectLst/>
                            <a:latin typeface="Cambria Math" panose="02040503050406030204" pitchFamily="18" charset="0"/>
                            <a:ea typeface="Calibri" panose="020F0502020204030204" pitchFamily="34" charset="0"/>
                            <a:cs typeface="Times New Roman" panose="02020603050405020304" pitchFamily="18" charset="0"/>
                          </a:rPr>
                          <m:t>𝑡</m:t>
                        </m:r>
                      </m:sub>
                    </m:sSub>
                    <m:r>
                      <a:rPr lang="en-GB" sz="1800" i="1">
                        <a:effectLst/>
                        <a:latin typeface="Cambria Math" panose="02040503050406030204" pitchFamily="18" charset="0"/>
                        <a:ea typeface="Calibri" panose="020F0502020204030204" pitchFamily="34" charset="0"/>
                        <a:cs typeface="Times New Roman" panose="02020603050405020304" pitchFamily="18" charset="0"/>
                      </a:rPr>
                      <m:t>𝜋</m:t>
                    </m:r>
                    <m:d>
                      <m:dPr>
                        <m:ctrlPr>
                          <a:rPr lang="en-IN" sz="1800" i="1">
                            <a:effectLst/>
                            <a:latin typeface="Cambria Math" panose="02040503050406030204" pitchFamily="18" charset="0"/>
                            <a:ea typeface="Calibri" panose="020F0502020204030204" pitchFamily="34" charset="0"/>
                            <a:cs typeface="Times New Roman" panose="02020603050405020304" pitchFamily="18" charset="0"/>
                          </a:rPr>
                        </m:ctrlPr>
                      </m:dPr>
                      <m:e>
                        <m:r>
                          <a:rPr lang="en-GB" sz="1800" i="1">
                            <a:effectLst/>
                            <a:latin typeface="Cambria Math" panose="02040503050406030204" pitchFamily="18" charset="0"/>
                            <a:ea typeface="Calibri" panose="020F0502020204030204" pitchFamily="34" charset="0"/>
                            <a:cs typeface="Times New Roman" panose="02020603050405020304" pitchFamily="18" charset="0"/>
                          </a:rPr>
                          <m:t>𝑡</m:t>
                        </m:r>
                        <m:r>
                          <a:rPr lang="en-GB" sz="1800" i="1">
                            <a:effectLst/>
                            <a:latin typeface="Cambria Math" panose="02040503050406030204" pitchFamily="18" charset="0"/>
                            <a:ea typeface="Calibri" panose="020F0502020204030204" pitchFamily="34" charset="0"/>
                            <a:cs typeface="Times New Roman" panose="02020603050405020304" pitchFamily="18" charset="0"/>
                          </a:rPr>
                          <m:t>+</m:t>
                        </m:r>
                        <m:r>
                          <a:rPr lang="en-GB" sz="1800" i="1">
                            <a:effectLst/>
                            <a:latin typeface="Cambria Math" panose="02040503050406030204" pitchFamily="18" charset="0"/>
                            <a:ea typeface="Calibri" panose="020F0502020204030204" pitchFamily="34" charset="0"/>
                            <a:cs typeface="Times New Roman" panose="02020603050405020304" pitchFamily="18" charset="0"/>
                          </a:rPr>
                          <m:t>1</m:t>
                        </m:r>
                      </m:e>
                    </m:d>
                    <m:r>
                      <a:rPr lang="en-GB" sz="1800" i="1">
                        <a:effectLst/>
                        <a:latin typeface="Cambria Math" panose="02040503050406030204" pitchFamily="18" charset="0"/>
                        <a:ea typeface="Calibri" panose="020F0502020204030204" pitchFamily="34" charset="0"/>
                        <a:cs typeface="Times New Roman" panose="02020603050405020304" pitchFamily="18" charset="0"/>
                      </a:rPr>
                      <m:t>+ </m:t>
                    </m:r>
                    <m:sSub>
                      <m:sSubPr>
                        <m:ctrlPr>
                          <a:rPr lang="en-IN" sz="18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GB" sz="1800" i="1">
                            <a:effectLst/>
                            <a:latin typeface="Cambria Math" panose="02040503050406030204" pitchFamily="18" charset="0"/>
                            <a:ea typeface="Calibri" panose="020F0502020204030204" pitchFamily="34" charset="0"/>
                            <a:cs typeface="Times New Roman" panose="02020603050405020304" pitchFamily="18" charset="0"/>
                          </a:rPr>
                          <m:t>𝛿</m:t>
                        </m:r>
                      </m:e>
                      <m:sub>
                        <m:r>
                          <a:rPr lang="en-GB" sz="1800" i="1">
                            <a:effectLst/>
                            <a:latin typeface="Cambria Math" panose="02040503050406030204" pitchFamily="18" charset="0"/>
                            <a:ea typeface="Calibri" panose="020F0502020204030204" pitchFamily="34" charset="0"/>
                            <a:cs typeface="Times New Roman" panose="02020603050405020304" pitchFamily="18" charset="0"/>
                          </a:rPr>
                          <m:t>1</m:t>
                        </m:r>
                      </m:sub>
                    </m:sSub>
                    <m:sSub>
                      <m:sSubPr>
                        <m:ctrlPr>
                          <a:rPr lang="en-IN" sz="18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GB" sz="1800" i="1">
                            <a:effectLst/>
                            <a:latin typeface="Cambria Math" panose="02040503050406030204" pitchFamily="18" charset="0"/>
                            <a:ea typeface="Calibri" panose="020F0502020204030204" pitchFamily="34" charset="0"/>
                            <a:cs typeface="Times New Roman" panose="02020603050405020304" pitchFamily="18" charset="0"/>
                          </a:rPr>
                          <m:t>𝑌</m:t>
                        </m:r>
                      </m:e>
                      <m:sub>
                        <m:r>
                          <a:rPr lang="en-GB" sz="1800" i="1">
                            <a:effectLst/>
                            <a:latin typeface="Cambria Math" panose="02040503050406030204" pitchFamily="18" charset="0"/>
                            <a:ea typeface="Calibri" panose="020F0502020204030204" pitchFamily="34" charset="0"/>
                            <a:cs typeface="Times New Roman" panose="02020603050405020304" pitchFamily="18" charset="0"/>
                          </a:rPr>
                          <m:t>𝑔</m:t>
                        </m:r>
                      </m:sub>
                    </m:sSub>
                    <m:d>
                      <m:dPr>
                        <m:ctrlPr>
                          <a:rPr lang="en-IN" sz="1800" i="1">
                            <a:effectLst/>
                            <a:latin typeface="Cambria Math" panose="02040503050406030204" pitchFamily="18" charset="0"/>
                            <a:ea typeface="Calibri" panose="020F0502020204030204" pitchFamily="34" charset="0"/>
                            <a:cs typeface="Times New Roman" panose="02020603050405020304" pitchFamily="18" charset="0"/>
                          </a:rPr>
                        </m:ctrlPr>
                      </m:dPr>
                      <m:e>
                        <m:r>
                          <a:rPr lang="en-GB" sz="1800" i="1">
                            <a:effectLst/>
                            <a:latin typeface="Cambria Math" panose="02040503050406030204" pitchFamily="18" charset="0"/>
                            <a:ea typeface="Calibri" panose="020F0502020204030204" pitchFamily="34" charset="0"/>
                            <a:cs typeface="Times New Roman" panose="02020603050405020304" pitchFamily="18" charset="0"/>
                          </a:rPr>
                          <m:t>𝑡</m:t>
                        </m:r>
                      </m:e>
                    </m:d>
                    <m:r>
                      <a:rPr lang="en-GB" sz="18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IN" sz="18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GB" sz="1800" i="1">
                            <a:effectLst/>
                            <a:latin typeface="Cambria Math" panose="02040503050406030204" pitchFamily="18" charset="0"/>
                            <a:ea typeface="Calibri" panose="020F0502020204030204" pitchFamily="34" charset="0"/>
                            <a:cs typeface="Times New Roman" panose="02020603050405020304" pitchFamily="18" charset="0"/>
                          </a:rPr>
                          <m:t>𝛿</m:t>
                        </m:r>
                      </m:e>
                      <m:sub>
                        <m:r>
                          <a:rPr lang="en-GB" sz="1800" i="1">
                            <a:effectLst/>
                            <a:latin typeface="Cambria Math" panose="02040503050406030204" pitchFamily="18" charset="0"/>
                            <a:ea typeface="Calibri" panose="020F0502020204030204" pitchFamily="34" charset="0"/>
                            <a:cs typeface="Times New Roman" panose="02020603050405020304" pitchFamily="18" charset="0"/>
                          </a:rPr>
                          <m:t>2</m:t>
                        </m:r>
                      </m:sub>
                    </m:sSub>
                    <m:d>
                      <m:dPr>
                        <m:ctrlPr>
                          <a:rPr lang="en-IN" sz="1800" i="1">
                            <a:effectLst/>
                            <a:latin typeface="Cambria Math" panose="02040503050406030204" pitchFamily="18" charset="0"/>
                            <a:ea typeface="Calibri" panose="020F0502020204030204" pitchFamily="34" charset="0"/>
                            <a:cs typeface="Times New Roman" panose="02020603050405020304" pitchFamily="18" charset="0"/>
                          </a:rPr>
                        </m:ctrlPr>
                      </m:dPr>
                      <m:e>
                        <m:r>
                          <a:rPr lang="en-GB" sz="1800" i="1">
                            <a:effectLst/>
                            <a:latin typeface="Cambria Math" panose="02040503050406030204" pitchFamily="18" charset="0"/>
                            <a:ea typeface="Calibri" panose="020F0502020204030204" pitchFamily="34" charset="0"/>
                            <a:cs typeface="Times New Roman" panose="02020603050405020304" pitchFamily="18" charset="0"/>
                          </a:rPr>
                          <m:t>𝜋</m:t>
                        </m:r>
                        <m:d>
                          <m:dPr>
                            <m:ctrlPr>
                              <a:rPr lang="en-IN" sz="1800" i="1">
                                <a:effectLst/>
                                <a:latin typeface="Cambria Math" panose="02040503050406030204" pitchFamily="18" charset="0"/>
                                <a:ea typeface="Calibri" panose="020F0502020204030204" pitchFamily="34" charset="0"/>
                                <a:cs typeface="Times New Roman" panose="02020603050405020304" pitchFamily="18" charset="0"/>
                              </a:rPr>
                            </m:ctrlPr>
                          </m:dPr>
                          <m:e>
                            <m:r>
                              <a:rPr lang="en-GB" sz="1800" i="1">
                                <a:effectLst/>
                                <a:latin typeface="Cambria Math" panose="02040503050406030204" pitchFamily="18" charset="0"/>
                                <a:ea typeface="Calibri" panose="020F0502020204030204" pitchFamily="34" charset="0"/>
                                <a:cs typeface="Times New Roman" panose="02020603050405020304" pitchFamily="18" charset="0"/>
                              </a:rPr>
                              <m:t>𝑡</m:t>
                            </m:r>
                          </m:e>
                        </m:d>
                        <m:r>
                          <a:rPr lang="en-GB" sz="1800" i="1">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en-IN" sz="18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GB" sz="1800" i="1">
                                <a:effectLst/>
                                <a:latin typeface="Cambria Math" panose="02040503050406030204" pitchFamily="18" charset="0"/>
                                <a:ea typeface="Calibri" panose="020F0502020204030204" pitchFamily="34" charset="0"/>
                                <a:cs typeface="Times New Roman" panose="02020603050405020304" pitchFamily="18" charset="0"/>
                              </a:rPr>
                              <m:t>𝜋</m:t>
                            </m:r>
                          </m:e>
                          <m:sup>
                            <m:r>
                              <a:rPr lang="en-GB" sz="1800" i="1">
                                <a:effectLst/>
                                <a:latin typeface="Cambria Math" panose="02040503050406030204" pitchFamily="18" charset="0"/>
                                <a:ea typeface="Calibri" panose="020F0502020204030204" pitchFamily="34" charset="0"/>
                                <a:cs typeface="Times New Roman" panose="02020603050405020304" pitchFamily="18" charset="0"/>
                              </a:rPr>
                              <m:t>∗</m:t>
                            </m:r>
                          </m:sup>
                        </m:sSup>
                      </m:e>
                    </m:d>
                    <m:r>
                      <a:rPr lang="en-GB" sz="18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IN" sz="18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GB" sz="1800" i="1">
                            <a:effectLst/>
                            <a:latin typeface="Cambria Math" panose="02040503050406030204" pitchFamily="18" charset="0"/>
                            <a:ea typeface="Calibri" panose="020F0502020204030204" pitchFamily="34" charset="0"/>
                            <a:cs typeface="Times New Roman" panose="02020603050405020304" pitchFamily="18" charset="0"/>
                          </a:rPr>
                          <m:t>𝑟</m:t>
                        </m:r>
                      </m:e>
                      <m:sub>
                        <m:r>
                          <a:rPr lang="en-GB" sz="1800" i="1">
                            <a:effectLst/>
                            <a:latin typeface="Cambria Math" panose="02040503050406030204" pitchFamily="18" charset="0"/>
                            <a:ea typeface="Calibri" panose="020F0502020204030204" pitchFamily="34" charset="0"/>
                            <a:cs typeface="Times New Roman" panose="02020603050405020304" pitchFamily="18" charset="0"/>
                          </a:rPr>
                          <m:t>𝑛</m:t>
                        </m:r>
                      </m:sub>
                    </m:sSub>
                  </m:oMath>
                </a14:m>
                <a:r>
                  <a:rPr lang="en-GB" sz="1800" dirty="0">
                    <a:effectLst/>
                    <a:latin typeface="Times New Roman" panose="02020603050405020304" pitchFamily="18" charset="0"/>
                    <a:ea typeface="Times New Roman" panose="02020603050405020304" pitchFamily="18" charset="0"/>
                    <a:cs typeface="Mangal" panose="02040503050203030202" pitchFamily="18" charset="0"/>
                  </a:rPr>
                  <a:t>              (Taylor-type monetary policy rule)              (3)</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marL="0" indent="0">
                  <a:lnSpc>
                    <a:spcPct val="120000"/>
                  </a:lnSpc>
                  <a:buNone/>
                </a:pPr>
                <a:r>
                  <a:rPr lang="en-GB" sz="1800" dirty="0">
                    <a:effectLst/>
                    <a:ea typeface="Calibri" panose="020F0502020204030204" pitchFamily="34" charset="0"/>
                    <a:cs typeface="Times New Roman" panose="02020603050405020304" pitchFamily="18" charset="0"/>
                  </a:rPr>
                  <a:t>	</a:t>
                </a:r>
                <a14:m>
                  <m:oMath xmlns:m="http://schemas.openxmlformats.org/officeDocument/2006/math">
                    <m:r>
                      <a:rPr lang="en-GB" sz="1800" i="1">
                        <a:effectLst/>
                        <a:latin typeface="Cambria Math" panose="02040503050406030204" pitchFamily="18" charset="0"/>
                        <a:ea typeface="Calibri" panose="020F0502020204030204" pitchFamily="34" charset="0"/>
                        <a:cs typeface="Times New Roman" panose="02020603050405020304" pitchFamily="18" charset="0"/>
                      </a:rPr>
                      <m:t>𝑟</m:t>
                    </m:r>
                    <m:d>
                      <m:dPr>
                        <m:ctrlPr>
                          <a:rPr lang="en-IN" sz="1800" i="1">
                            <a:effectLst/>
                            <a:latin typeface="Cambria Math" panose="02040503050406030204" pitchFamily="18" charset="0"/>
                            <a:cs typeface="Times New Roman" panose="02020603050405020304" pitchFamily="18" charset="0"/>
                          </a:rPr>
                        </m:ctrlPr>
                      </m:dPr>
                      <m:e>
                        <m:r>
                          <a:rPr lang="en-GB" sz="1800" i="1">
                            <a:effectLst/>
                            <a:latin typeface="Cambria Math" panose="02040503050406030204" pitchFamily="18" charset="0"/>
                            <a:ea typeface="Calibri" panose="020F0502020204030204" pitchFamily="34" charset="0"/>
                            <a:cs typeface="Times New Roman" panose="02020603050405020304" pitchFamily="18" charset="0"/>
                          </a:rPr>
                          <m:t>𝑡</m:t>
                        </m:r>
                      </m:e>
                    </m:d>
                    <m:r>
                      <a:rPr lang="en-GB" sz="1800" i="1">
                        <a:effectLst/>
                        <a:latin typeface="Cambria Math" panose="02040503050406030204" pitchFamily="18" charset="0"/>
                        <a:ea typeface="Calibri" panose="020F0502020204030204" pitchFamily="34" charset="0"/>
                        <a:cs typeface="Times New Roman" panose="02020603050405020304" pitchFamily="18" charset="0"/>
                      </a:rPr>
                      <m:t>=</m:t>
                    </m:r>
                    <m:r>
                      <a:rPr lang="en-GB" sz="1800" i="1">
                        <a:effectLst/>
                        <a:latin typeface="Cambria Math" panose="02040503050406030204" pitchFamily="18" charset="0"/>
                        <a:ea typeface="Calibri" panose="020F0502020204030204" pitchFamily="34" charset="0"/>
                        <a:cs typeface="Times New Roman" panose="02020603050405020304" pitchFamily="18" charset="0"/>
                      </a:rPr>
                      <m:t>𝑖</m:t>
                    </m:r>
                    <m:d>
                      <m:dPr>
                        <m:ctrlPr>
                          <a:rPr lang="en-IN" sz="1800" i="1">
                            <a:effectLst/>
                            <a:latin typeface="Cambria Math" panose="02040503050406030204" pitchFamily="18" charset="0"/>
                            <a:cs typeface="Times New Roman" panose="02020603050405020304" pitchFamily="18" charset="0"/>
                          </a:rPr>
                        </m:ctrlPr>
                      </m:dPr>
                      <m:e>
                        <m:r>
                          <a:rPr lang="en-GB" sz="1800" i="1">
                            <a:effectLst/>
                            <a:latin typeface="Cambria Math" panose="02040503050406030204" pitchFamily="18" charset="0"/>
                            <a:ea typeface="Calibri" panose="020F0502020204030204" pitchFamily="34" charset="0"/>
                            <a:cs typeface="Times New Roman" panose="02020603050405020304" pitchFamily="18" charset="0"/>
                          </a:rPr>
                          <m:t>𝑡</m:t>
                        </m:r>
                      </m:e>
                    </m:d>
                    <m:r>
                      <a:rPr lang="en-GB" sz="18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IN" sz="1800" i="1">
                            <a:effectLst/>
                            <a:latin typeface="Cambria Math" panose="02040503050406030204" pitchFamily="18" charset="0"/>
                            <a:cs typeface="Times New Roman" panose="02020603050405020304" pitchFamily="18" charset="0"/>
                          </a:rPr>
                        </m:ctrlPr>
                      </m:sSubPr>
                      <m:e>
                        <m:r>
                          <a:rPr lang="en-GB" sz="1800" i="1">
                            <a:effectLst/>
                            <a:latin typeface="Cambria Math" panose="02040503050406030204" pitchFamily="18" charset="0"/>
                            <a:ea typeface="Calibri" panose="020F0502020204030204" pitchFamily="34" charset="0"/>
                            <a:cs typeface="Times New Roman" panose="02020603050405020304" pitchFamily="18" charset="0"/>
                          </a:rPr>
                          <m:t>𝐸</m:t>
                        </m:r>
                      </m:e>
                      <m:sub>
                        <m:r>
                          <a:rPr lang="en-GB" sz="1800" i="1">
                            <a:effectLst/>
                            <a:latin typeface="Cambria Math" panose="02040503050406030204" pitchFamily="18" charset="0"/>
                            <a:ea typeface="Calibri" panose="020F0502020204030204" pitchFamily="34" charset="0"/>
                            <a:cs typeface="Times New Roman" panose="02020603050405020304" pitchFamily="18" charset="0"/>
                          </a:rPr>
                          <m:t>𝑡</m:t>
                        </m:r>
                      </m:sub>
                    </m:sSub>
                    <m:r>
                      <a:rPr lang="en-GB" sz="1800" i="1">
                        <a:effectLst/>
                        <a:latin typeface="Cambria Math" panose="02040503050406030204" pitchFamily="18" charset="0"/>
                        <a:ea typeface="Calibri" panose="020F0502020204030204" pitchFamily="34" charset="0"/>
                        <a:cs typeface="Times New Roman" panose="02020603050405020304" pitchFamily="18" charset="0"/>
                      </a:rPr>
                      <m:t>𝜋</m:t>
                    </m:r>
                    <m:d>
                      <m:dPr>
                        <m:ctrlPr>
                          <a:rPr lang="en-IN" sz="1800" i="1">
                            <a:effectLst/>
                            <a:latin typeface="Cambria Math" panose="02040503050406030204" pitchFamily="18" charset="0"/>
                            <a:cs typeface="Times New Roman" panose="02020603050405020304" pitchFamily="18" charset="0"/>
                          </a:rPr>
                        </m:ctrlPr>
                      </m:dPr>
                      <m:e>
                        <m:r>
                          <a:rPr lang="en-GB" sz="1800" i="1">
                            <a:effectLst/>
                            <a:latin typeface="Cambria Math" panose="02040503050406030204" pitchFamily="18" charset="0"/>
                            <a:ea typeface="Calibri" panose="020F0502020204030204" pitchFamily="34" charset="0"/>
                            <a:cs typeface="Times New Roman" panose="02020603050405020304" pitchFamily="18" charset="0"/>
                          </a:rPr>
                          <m:t>𝑡</m:t>
                        </m:r>
                        <m:r>
                          <a:rPr lang="en-GB" sz="1800" i="1">
                            <a:effectLst/>
                            <a:latin typeface="Cambria Math" panose="02040503050406030204" pitchFamily="18" charset="0"/>
                            <a:ea typeface="Calibri" panose="020F0502020204030204" pitchFamily="34" charset="0"/>
                            <a:cs typeface="Times New Roman" panose="02020603050405020304" pitchFamily="18" charset="0"/>
                          </a:rPr>
                          <m:t>+</m:t>
                        </m:r>
                        <m:r>
                          <a:rPr lang="en-GB" sz="1800" i="1">
                            <a:effectLst/>
                            <a:latin typeface="Cambria Math" panose="02040503050406030204" pitchFamily="18" charset="0"/>
                            <a:ea typeface="Calibri" panose="020F0502020204030204" pitchFamily="34" charset="0"/>
                            <a:cs typeface="Times New Roman" panose="02020603050405020304" pitchFamily="18" charset="0"/>
                          </a:rPr>
                          <m:t>1</m:t>
                        </m:r>
                      </m:e>
                    </m:d>
                  </m:oMath>
                </a14:m>
                <a:r>
                  <a:rPr lang="en-GB" sz="1800" dirty="0">
                    <a:effectLst/>
                    <a:latin typeface="Times New Roman" panose="02020603050405020304" pitchFamily="18" charset="0"/>
                    <a:ea typeface="Times New Roman" panose="02020603050405020304" pitchFamily="18" charset="0"/>
                  </a:rPr>
                  <a:t>                                                         (Fisher effect)                                              (4)</a:t>
                </a:r>
              </a:p>
              <a:p>
                <a:pPr marL="109728" indent="0">
                  <a:lnSpc>
                    <a:spcPct val="150000"/>
                  </a:lnSpc>
                  <a:buNone/>
                </a:pPr>
                <a:r>
                  <a:rPr lang="en-GB" sz="1800" dirty="0">
                    <a:ea typeface="Calibri" panose="020F0502020204030204" pitchFamily="34" charset="0"/>
                  </a:rPr>
                  <a:t>where</a:t>
                </a:r>
              </a:p>
              <a:p>
                <a:pPr marL="576263" marR="0" indent="-228600" algn="just">
                  <a:lnSpc>
                    <a:spcPct val="150000"/>
                  </a:lnSpc>
                  <a:spcBef>
                    <a:spcPts val="0"/>
                  </a:spcBef>
                  <a:spcAft>
                    <a:spcPts val="0"/>
                  </a:spcAft>
                  <a:buFont typeface="Arial" panose="020B0604020202020204" pitchFamily="34" charset="0"/>
                  <a:buChar char="•"/>
                </a:pPr>
                <a14:m>
                  <m:oMath xmlns:m="http://schemas.openxmlformats.org/officeDocument/2006/math">
                    <m:sSub>
                      <m:sSubPr>
                        <m:ctrlPr>
                          <a:rPr lang="en-IN" sz="1800" i="1"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en-GB" sz="1800" i="1">
                            <a:effectLst/>
                            <a:latin typeface="Cambria Math" panose="02040503050406030204" pitchFamily="18" charset="0"/>
                            <a:ea typeface="Calibri" panose="020F0502020204030204" pitchFamily="34" charset="0"/>
                            <a:cs typeface="Times New Roman" panose="02020603050405020304" pitchFamily="18" charset="0"/>
                          </a:rPr>
                          <m:t>𝑌</m:t>
                        </m:r>
                      </m:e>
                      <m:sub>
                        <m:r>
                          <a:rPr lang="en-GB" sz="1800" i="1">
                            <a:effectLst/>
                            <a:latin typeface="Cambria Math" panose="02040503050406030204" pitchFamily="18" charset="0"/>
                            <a:ea typeface="Calibri" panose="020F0502020204030204" pitchFamily="34" charset="0"/>
                            <a:cs typeface="Times New Roman" panose="02020603050405020304" pitchFamily="18" charset="0"/>
                          </a:rPr>
                          <m:t>𝑔</m:t>
                        </m:r>
                      </m:sub>
                    </m:sSub>
                    <m:d>
                      <m:dPr>
                        <m:ctrlPr>
                          <a:rPr lang="en-IN" sz="1800" i="1">
                            <a:effectLst/>
                            <a:latin typeface="Cambria Math" panose="02040503050406030204" pitchFamily="18" charset="0"/>
                            <a:ea typeface="Calibri" panose="020F0502020204030204" pitchFamily="34" charset="0"/>
                            <a:cs typeface="Times New Roman" panose="02020603050405020304" pitchFamily="18" charset="0"/>
                          </a:rPr>
                        </m:ctrlPr>
                      </m:dPr>
                      <m:e>
                        <m:r>
                          <a:rPr lang="en-GB" sz="1800" i="1">
                            <a:effectLst/>
                            <a:latin typeface="Cambria Math" panose="02040503050406030204" pitchFamily="18" charset="0"/>
                            <a:ea typeface="Calibri" panose="020F0502020204030204" pitchFamily="34" charset="0"/>
                            <a:cs typeface="Times New Roman" panose="02020603050405020304" pitchFamily="18" charset="0"/>
                          </a:rPr>
                          <m:t>𝑡</m:t>
                        </m:r>
                      </m:e>
                    </m:d>
                    <m:r>
                      <a:rPr lang="en-GB" sz="1800" i="1">
                        <a:effectLst/>
                        <a:latin typeface="Cambria Math" panose="02040503050406030204" pitchFamily="18" charset="0"/>
                        <a:ea typeface="Calibri" panose="020F0502020204030204" pitchFamily="34" charset="0"/>
                        <a:cs typeface="Times New Roman" panose="02020603050405020304" pitchFamily="18" charset="0"/>
                      </a:rPr>
                      <m:t>=</m:t>
                    </m:r>
                    <m:r>
                      <a:rPr lang="en-GB" sz="1800" i="1">
                        <a:effectLst/>
                        <a:latin typeface="Cambria Math" panose="02040503050406030204" pitchFamily="18" charset="0"/>
                        <a:ea typeface="Calibri" panose="020F0502020204030204" pitchFamily="34" charset="0"/>
                        <a:cs typeface="Times New Roman" panose="02020603050405020304" pitchFamily="18" charset="0"/>
                      </a:rPr>
                      <m:t>𝑜𝑢𝑡𝑝𝑢𝑡</m:t>
                    </m:r>
                    <m:r>
                      <a:rPr lang="en-GB" sz="1800" i="1">
                        <a:effectLst/>
                        <a:latin typeface="Cambria Math" panose="02040503050406030204" pitchFamily="18" charset="0"/>
                        <a:ea typeface="Calibri" panose="020F0502020204030204" pitchFamily="34" charset="0"/>
                        <a:cs typeface="Times New Roman" panose="02020603050405020304" pitchFamily="18" charset="0"/>
                      </a:rPr>
                      <m:t> </m:t>
                    </m:r>
                    <m:r>
                      <a:rPr lang="en-GB" sz="1800" i="1">
                        <a:effectLst/>
                        <a:latin typeface="Cambria Math" panose="02040503050406030204" pitchFamily="18" charset="0"/>
                        <a:ea typeface="Calibri" panose="020F0502020204030204" pitchFamily="34" charset="0"/>
                        <a:cs typeface="Times New Roman" panose="02020603050405020304" pitchFamily="18" charset="0"/>
                      </a:rPr>
                      <m:t>𝑔𝑎𝑝</m:t>
                    </m:r>
                    <m:r>
                      <a:rPr lang="en-GB" sz="1800" i="1">
                        <a:effectLst/>
                        <a:latin typeface="Cambria Math" panose="02040503050406030204" pitchFamily="18" charset="0"/>
                        <a:ea typeface="Calibri" panose="020F0502020204030204" pitchFamily="34" charset="0"/>
                        <a:cs typeface="Times New Roman" panose="02020603050405020304" pitchFamily="18" charset="0"/>
                      </a:rPr>
                      <m:t> [</m:t>
                    </m:r>
                    <m:d>
                      <m:dPr>
                        <m:ctrlPr>
                          <a:rPr lang="en-IN" sz="1800" i="1">
                            <a:effectLst/>
                            <a:latin typeface="Cambria Math" panose="02040503050406030204" pitchFamily="18" charset="0"/>
                            <a:ea typeface="Calibri" panose="020F0502020204030204" pitchFamily="34" charset="0"/>
                            <a:cs typeface="Times New Roman" panose="02020603050405020304" pitchFamily="18" charset="0"/>
                          </a:rPr>
                        </m:ctrlPr>
                      </m:dPr>
                      <m:e>
                        <m:r>
                          <a:rPr lang="en-GB" sz="1800" i="1">
                            <a:effectLst/>
                            <a:latin typeface="Cambria Math" panose="02040503050406030204" pitchFamily="18" charset="0"/>
                            <a:ea typeface="Calibri" panose="020F0502020204030204" pitchFamily="34" charset="0"/>
                            <a:cs typeface="Times New Roman" panose="02020603050405020304" pitchFamily="18" charset="0"/>
                          </a:rPr>
                          <m:t>𝑌</m:t>
                        </m:r>
                        <m:d>
                          <m:dPr>
                            <m:ctrlPr>
                              <a:rPr lang="en-IN" sz="1800" i="1">
                                <a:effectLst/>
                                <a:latin typeface="Cambria Math" panose="02040503050406030204" pitchFamily="18" charset="0"/>
                                <a:ea typeface="Calibri" panose="020F0502020204030204" pitchFamily="34" charset="0"/>
                                <a:cs typeface="Times New Roman" panose="02020603050405020304" pitchFamily="18" charset="0"/>
                              </a:rPr>
                            </m:ctrlPr>
                          </m:dPr>
                          <m:e>
                            <m:r>
                              <a:rPr lang="en-GB" sz="1800" i="1">
                                <a:effectLst/>
                                <a:latin typeface="Cambria Math" panose="02040503050406030204" pitchFamily="18" charset="0"/>
                                <a:ea typeface="Calibri" panose="020F0502020204030204" pitchFamily="34" charset="0"/>
                                <a:cs typeface="Times New Roman" panose="02020603050405020304" pitchFamily="18" charset="0"/>
                              </a:rPr>
                              <m:t>𝑡</m:t>
                            </m:r>
                          </m:e>
                        </m:d>
                        <m:r>
                          <a:rPr lang="en-GB" sz="18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IN" sz="18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GB" sz="1800" i="1">
                                <a:effectLst/>
                                <a:latin typeface="Cambria Math" panose="02040503050406030204" pitchFamily="18" charset="0"/>
                                <a:ea typeface="Calibri" panose="020F0502020204030204" pitchFamily="34" charset="0"/>
                                <a:cs typeface="Times New Roman" panose="02020603050405020304" pitchFamily="18" charset="0"/>
                              </a:rPr>
                              <m:t>𝑌</m:t>
                            </m:r>
                          </m:e>
                          <m:sub>
                            <m:r>
                              <a:rPr lang="en-GB" sz="1800" i="1">
                                <a:effectLst/>
                                <a:latin typeface="Cambria Math" panose="02040503050406030204" pitchFamily="18" charset="0"/>
                                <a:ea typeface="Calibri" panose="020F0502020204030204" pitchFamily="34" charset="0"/>
                                <a:cs typeface="Times New Roman" panose="02020603050405020304" pitchFamily="18" charset="0"/>
                              </a:rPr>
                              <m:t>𝑛</m:t>
                            </m:r>
                          </m:sub>
                        </m:sSub>
                      </m:e>
                    </m:d>
                    <m:r>
                      <a:rPr lang="en-GB" sz="1800" i="1">
                        <a:effectLst/>
                        <a:latin typeface="Cambria Math" panose="02040503050406030204" pitchFamily="18" charset="0"/>
                        <a:ea typeface="Calibri" panose="020F0502020204030204" pitchFamily="34" charset="0"/>
                        <a:cs typeface="Times New Roman" panose="02020603050405020304" pitchFamily="18" charset="0"/>
                      </a:rPr>
                      <m:t>]; </m:t>
                    </m:r>
                    <m:r>
                      <a:rPr lang="en-GB" sz="1800" i="1">
                        <a:effectLst/>
                        <a:latin typeface="Cambria Math" panose="02040503050406030204" pitchFamily="18" charset="0"/>
                        <a:ea typeface="Calibri" panose="020F0502020204030204" pitchFamily="34" charset="0"/>
                        <a:cs typeface="Times New Roman" panose="02020603050405020304" pitchFamily="18" charset="0"/>
                      </a:rPr>
                      <m:t>𝑌</m:t>
                    </m:r>
                    <m:d>
                      <m:dPr>
                        <m:ctrlPr>
                          <a:rPr lang="en-IN" sz="1800" i="1">
                            <a:effectLst/>
                            <a:latin typeface="Cambria Math" panose="02040503050406030204" pitchFamily="18" charset="0"/>
                            <a:ea typeface="Calibri" panose="020F0502020204030204" pitchFamily="34" charset="0"/>
                            <a:cs typeface="Times New Roman" panose="02020603050405020304" pitchFamily="18" charset="0"/>
                          </a:rPr>
                        </m:ctrlPr>
                      </m:dPr>
                      <m:e>
                        <m:r>
                          <a:rPr lang="en-GB" sz="1800" i="1">
                            <a:effectLst/>
                            <a:latin typeface="Cambria Math" panose="02040503050406030204" pitchFamily="18" charset="0"/>
                            <a:ea typeface="Calibri" panose="020F0502020204030204" pitchFamily="34" charset="0"/>
                            <a:cs typeface="Times New Roman" panose="02020603050405020304" pitchFamily="18" charset="0"/>
                          </a:rPr>
                          <m:t>𝑡</m:t>
                        </m:r>
                      </m:e>
                    </m:d>
                    <m:r>
                      <a:rPr lang="en-GB" sz="1800" i="1">
                        <a:effectLst/>
                        <a:latin typeface="Cambria Math" panose="02040503050406030204" pitchFamily="18" charset="0"/>
                        <a:ea typeface="Calibri" panose="020F0502020204030204" pitchFamily="34" charset="0"/>
                        <a:cs typeface="Times New Roman" panose="02020603050405020304" pitchFamily="18" charset="0"/>
                      </a:rPr>
                      <m:t> </m:t>
                    </m:r>
                  </m:oMath>
                </a14:m>
                <a:r>
                  <a:rPr lang="en-GB" sz="1800" dirty="0">
                    <a:effectLst/>
                    <a:ea typeface="Times New Roman" panose="02020603050405020304" pitchFamily="18" charset="0"/>
                    <a:cs typeface="Mangal" panose="02040503050203030202" pitchFamily="18" charset="0"/>
                  </a:rPr>
                  <a:t>is current output and </a:t>
                </a:r>
                <a14:m>
                  <m:oMath xmlns:m="http://schemas.openxmlformats.org/officeDocument/2006/math">
                    <m:sSub>
                      <m:sSubPr>
                        <m:ctrlPr>
                          <a:rPr lang="en-IN" sz="1800" i="1">
                            <a:effectLst/>
                            <a:latin typeface="Cambria Math" panose="02040503050406030204" pitchFamily="18" charset="0"/>
                            <a:ea typeface="Calibri" panose="020F0502020204030204" pitchFamily="34" charset="0"/>
                          </a:rPr>
                        </m:ctrlPr>
                      </m:sSubPr>
                      <m:e>
                        <m:r>
                          <a:rPr lang="en-GB" sz="1800" i="1">
                            <a:effectLst/>
                            <a:latin typeface="Cambria Math" panose="02040503050406030204" pitchFamily="18" charset="0"/>
                            <a:ea typeface="Calibri" panose="020F0502020204030204" pitchFamily="34" charset="0"/>
                          </a:rPr>
                          <m:t>𝑌</m:t>
                        </m:r>
                      </m:e>
                      <m:sub>
                        <m:r>
                          <a:rPr lang="en-GB" sz="1800" i="1">
                            <a:effectLst/>
                            <a:latin typeface="Cambria Math" panose="02040503050406030204" pitchFamily="18" charset="0"/>
                            <a:ea typeface="Calibri" panose="020F0502020204030204" pitchFamily="34" charset="0"/>
                          </a:rPr>
                          <m:t>𝑛</m:t>
                        </m:r>
                      </m:sub>
                    </m:sSub>
                  </m:oMath>
                </a14:m>
                <a:r>
                  <a:rPr lang="en-GB" sz="1800" dirty="0">
                    <a:effectLst/>
                    <a:ea typeface="Times New Roman" panose="02020603050405020304" pitchFamily="18" charset="0"/>
                    <a:cs typeface="Mangal" panose="02040503050203030202" pitchFamily="18" charset="0"/>
                  </a:rPr>
                  <a:t>is the </a:t>
                </a:r>
                <a:r>
                  <a:rPr lang="en-GB" sz="1800" i="1" dirty="0" err="1">
                    <a:effectLst/>
                    <a:latin typeface="Times New Roman" panose="02020603050405020304" pitchFamily="18" charset="0"/>
                    <a:ea typeface="Times New Roman" panose="02020603050405020304" pitchFamily="18" charset="0"/>
                    <a:cs typeface="Mangal" panose="02040503050203030202" pitchFamily="18" charset="0"/>
                  </a:rPr>
                  <a:t>Friedmanian</a:t>
                </a:r>
                <a:r>
                  <a:rPr lang="en-GB" sz="1800" i="1" dirty="0">
                    <a:effectLst/>
                    <a:latin typeface="Times New Roman" panose="02020603050405020304" pitchFamily="18" charset="0"/>
                    <a:ea typeface="Times New Roman" panose="02020603050405020304" pitchFamily="18" charset="0"/>
                    <a:cs typeface="Mangal" panose="02040503050203030202" pitchFamily="18" charset="0"/>
                  </a:rPr>
                  <a:t> NAIRU(non-acceleration inflation rate of unemployment)</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marL="576263" indent="-228600" algn="just">
                  <a:lnSpc>
                    <a:spcPct val="150000"/>
                  </a:lnSpc>
                  <a:spcBef>
                    <a:spcPts val="0"/>
                  </a:spcBef>
                  <a:buFont typeface="Arial" panose="020B0604020202020204" pitchFamily="34" charset="0"/>
                  <a:buChar char="•"/>
                </a:pPr>
                <a14:m>
                  <m:oMath xmlns:m="http://schemas.openxmlformats.org/officeDocument/2006/math">
                    <m:r>
                      <a:rPr lang="en-GB" sz="1800" i="1">
                        <a:effectLst/>
                        <a:latin typeface="Cambria Math" panose="02040503050406030204" pitchFamily="18" charset="0"/>
                        <a:ea typeface="Calibri" panose="020F0502020204030204" pitchFamily="34" charset="0"/>
                        <a:cs typeface="Times New Roman" panose="02020603050405020304" pitchFamily="18" charset="0"/>
                      </a:rPr>
                      <m:t>𝜋</m:t>
                    </m:r>
                    <m:d>
                      <m:dPr>
                        <m:ctrlPr>
                          <a:rPr lang="en-IN" sz="1800" i="1">
                            <a:effectLst/>
                            <a:latin typeface="Cambria Math" panose="02040503050406030204" pitchFamily="18" charset="0"/>
                            <a:ea typeface="Calibri" panose="020F0502020204030204" pitchFamily="34" charset="0"/>
                            <a:cs typeface="Times New Roman" panose="02020603050405020304" pitchFamily="18" charset="0"/>
                          </a:rPr>
                        </m:ctrlPr>
                      </m:dPr>
                      <m:e>
                        <m:r>
                          <a:rPr lang="en-GB" sz="1800" i="1">
                            <a:effectLst/>
                            <a:latin typeface="Cambria Math" panose="02040503050406030204" pitchFamily="18" charset="0"/>
                            <a:ea typeface="Calibri" panose="020F0502020204030204" pitchFamily="34" charset="0"/>
                            <a:cs typeface="Times New Roman" panose="02020603050405020304" pitchFamily="18" charset="0"/>
                          </a:rPr>
                          <m:t>𝑡</m:t>
                        </m:r>
                      </m:e>
                    </m:d>
                    <m:r>
                      <a:rPr lang="en-GB" sz="1800" i="1">
                        <a:effectLst/>
                        <a:latin typeface="Cambria Math" panose="02040503050406030204" pitchFamily="18" charset="0"/>
                        <a:ea typeface="Calibri" panose="020F0502020204030204" pitchFamily="34" charset="0"/>
                        <a:cs typeface="Times New Roman" panose="02020603050405020304" pitchFamily="18" charset="0"/>
                      </a:rPr>
                      <m:t>:  </m:t>
                    </m:r>
                    <m:r>
                      <a:rPr lang="en-GB" sz="1800" i="1">
                        <a:effectLst/>
                        <a:latin typeface="Cambria Math" panose="02040503050406030204" pitchFamily="18" charset="0"/>
                        <a:ea typeface="Calibri" panose="020F0502020204030204" pitchFamily="34" charset="0"/>
                        <a:cs typeface="Times New Roman" panose="02020603050405020304" pitchFamily="18" charset="0"/>
                      </a:rPr>
                      <m:t>𝑖𝑛𝑓𝑙𝑎𝑡𝑖𝑜𝑛</m:t>
                    </m:r>
                    <m:r>
                      <a:rPr lang="en-GB" sz="1800" i="1">
                        <a:effectLst/>
                        <a:latin typeface="Cambria Math" panose="02040503050406030204" pitchFamily="18" charset="0"/>
                        <a:ea typeface="Calibri" panose="020F0502020204030204" pitchFamily="34" charset="0"/>
                        <a:cs typeface="Times New Roman" panose="02020603050405020304" pitchFamily="18" charset="0"/>
                      </a:rPr>
                      <m:t>  </m:t>
                    </m:r>
                    <m:r>
                      <a:rPr lang="en-GB" sz="1800" i="1">
                        <a:effectLst/>
                        <a:latin typeface="Cambria Math" panose="02040503050406030204" pitchFamily="18" charset="0"/>
                        <a:ea typeface="Calibri" panose="020F0502020204030204" pitchFamily="34" charset="0"/>
                        <a:cs typeface="Times New Roman" panose="02020603050405020304" pitchFamily="18" charset="0"/>
                      </a:rPr>
                      <m:t>𝑟𝑎𝑡𝑒</m:t>
                    </m:r>
                  </m:oMath>
                </a14:m>
                <a:r>
                  <a:rPr lang="en-GB" sz="1800" dirty="0">
                    <a:effectLst/>
                    <a:latin typeface="Times New Roman" panose="02020603050405020304" pitchFamily="18" charset="0"/>
                    <a:ea typeface="Times New Roman" panose="02020603050405020304" pitchFamily="18" charset="0"/>
                    <a:cs typeface="Mangal" panose="02040503050203030202" pitchFamily="18" charset="0"/>
                  </a:rPr>
                  <a:t>; </a:t>
                </a:r>
                <a:r>
                  <a:rPr lang="en-IN" sz="1800" dirty="0">
                    <a:ea typeface="Calibri" panose="020F0502020204030204" pitchFamily="34" charset="0"/>
                  </a:rPr>
                  <a:t> </a:t>
                </a:r>
                <a14:m>
                  <m:oMath xmlns:m="http://schemas.openxmlformats.org/officeDocument/2006/math">
                    <m:sSup>
                      <m:sSupPr>
                        <m:ctrlPr>
                          <a:rPr lang="en-IN" sz="1800" i="1">
                            <a:latin typeface="Cambria Math" panose="02040503050406030204" pitchFamily="18" charset="0"/>
                            <a:ea typeface="Calibri" panose="020F0502020204030204" pitchFamily="34" charset="0"/>
                          </a:rPr>
                        </m:ctrlPr>
                      </m:sSupPr>
                      <m:e>
                        <m:r>
                          <a:rPr lang="en-GB" sz="1800" i="1">
                            <a:latin typeface="Cambria Math" panose="02040503050406030204" pitchFamily="18" charset="0"/>
                            <a:ea typeface="Calibri" panose="020F0502020204030204" pitchFamily="34" charset="0"/>
                          </a:rPr>
                          <m:t>𝜋</m:t>
                        </m:r>
                      </m:e>
                      <m:sup>
                        <m:r>
                          <a:rPr lang="en-GB" sz="1800" i="1">
                            <a:latin typeface="Cambria Math" panose="02040503050406030204" pitchFamily="18" charset="0"/>
                            <a:ea typeface="Calibri" panose="020F0502020204030204" pitchFamily="34" charset="0"/>
                          </a:rPr>
                          <m:t>∗</m:t>
                        </m:r>
                      </m:sup>
                    </m:sSup>
                    <m:r>
                      <a:rPr lang="en-GB" sz="1800" i="1">
                        <a:latin typeface="Cambria Math" panose="02040503050406030204" pitchFamily="18" charset="0"/>
                        <a:ea typeface="Calibri" panose="020F0502020204030204" pitchFamily="34" charset="0"/>
                      </a:rPr>
                      <m:t>: </m:t>
                    </m:r>
                    <m:r>
                      <a:rPr lang="en-GB" sz="1800" i="1">
                        <a:latin typeface="Cambria Math" panose="02040503050406030204" pitchFamily="18" charset="0"/>
                        <a:ea typeface="Calibri" panose="020F0502020204030204" pitchFamily="34" charset="0"/>
                      </a:rPr>
                      <m:t>𝑡𝑎𝑟𝑔𝑒𝑡</m:t>
                    </m:r>
                    <m:r>
                      <a:rPr lang="en-GB" sz="1800" i="1">
                        <a:latin typeface="Cambria Math" panose="02040503050406030204" pitchFamily="18" charset="0"/>
                        <a:ea typeface="Calibri" panose="020F0502020204030204" pitchFamily="34" charset="0"/>
                      </a:rPr>
                      <m:t> </m:t>
                    </m:r>
                    <m:r>
                      <a:rPr lang="en-GB" sz="1800" i="1">
                        <a:latin typeface="Cambria Math" panose="02040503050406030204" pitchFamily="18" charset="0"/>
                        <a:ea typeface="Calibri" panose="020F0502020204030204" pitchFamily="34" charset="0"/>
                      </a:rPr>
                      <m:t>𝑖𝑛𝑓𝑙𝑎𝑡𝑖𝑜𝑛</m:t>
                    </m:r>
                    <m:r>
                      <a:rPr lang="en-GB" sz="1800" i="1">
                        <a:latin typeface="Cambria Math" panose="02040503050406030204" pitchFamily="18" charset="0"/>
                        <a:ea typeface="Calibri" panose="020F0502020204030204" pitchFamily="34" charset="0"/>
                      </a:rPr>
                      <m:t> </m:t>
                    </m:r>
                    <m:r>
                      <a:rPr lang="en-GB" sz="1800" i="1">
                        <a:latin typeface="Cambria Math" panose="02040503050406030204" pitchFamily="18" charset="0"/>
                        <a:ea typeface="Calibri" panose="020F0502020204030204" pitchFamily="34" charset="0"/>
                      </a:rPr>
                      <m:t>𝑟𝑎𝑡𝑒</m:t>
                    </m:r>
                    <m:r>
                      <a:rPr lang="en-US" sz="1800" i="1">
                        <a:latin typeface="Cambria Math" panose="02040503050406030204" pitchFamily="18" charset="0"/>
                        <a:ea typeface="Calibri" panose="020F0502020204030204" pitchFamily="34" charset="0"/>
                      </a:rPr>
                      <m:t>;</m:t>
                    </m:r>
                  </m:oMath>
                </a14:m>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marL="576263" marR="0" indent="-228600" algn="just">
                  <a:lnSpc>
                    <a:spcPct val="150000"/>
                  </a:lnSpc>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cs typeface="Mangal" panose="02040503050203030202" pitchFamily="18" charset="0"/>
                  </a:rPr>
                  <a:t> </a:t>
                </a:r>
                <a14:m>
                  <m:oMath xmlns:m="http://schemas.openxmlformats.org/officeDocument/2006/math">
                    <m:r>
                      <a:rPr lang="en-GB" sz="1800" i="1">
                        <a:effectLst/>
                        <a:latin typeface="Cambria Math" panose="02040503050406030204" pitchFamily="18" charset="0"/>
                        <a:ea typeface="Calibri" panose="020F0502020204030204" pitchFamily="34" charset="0"/>
                        <a:cs typeface="Times New Roman" panose="02020603050405020304" pitchFamily="18" charset="0"/>
                      </a:rPr>
                      <m:t>𝑖</m:t>
                    </m:r>
                    <m:d>
                      <m:dPr>
                        <m:ctrlPr>
                          <a:rPr lang="en-IN" sz="1800" i="1">
                            <a:effectLst/>
                            <a:latin typeface="Cambria Math" panose="02040503050406030204" pitchFamily="18" charset="0"/>
                            <a:ea typeface="Calibri" panose="020F0502020204030204" pitchFamily="34" charset="0"/>
                            <a:cs typeface="Times New Roman" panose="02020603050405020304" pitchFamily="18" charset="0"/>
                          </a:rPr>
                        </m:ctrlPr>
                      </m:dPr>
                      <m:e>
                        <m:r>
                          <a:rPr lang="en-GB" sz="1800" i="1">
                            <a:effectLst/>
                            <a:latin typeface="Cambria Math" panose="02040503050406030204" pitchFamily="18" charset="0"/>
                            <a:ea typeface="Calibri" panose="020F0502020204030204" pitchFamily="34" charset="0"/>
                            <a:cs typeface="Times New Roman" panose="02020603050405020304" pitchFamily="18" charset="0"/>
                          </a:rPr>
                          <m:t>𝑡</m:t>
                        </m:r>
                      </m:e>
                    </m:d>
                    <m:r>
                      <a:rPr lang="en-GB" sz="1800" i="1">
                        <a:effectLst/>
                        <a:latin typeface="Cambria Math" panose="02040503050406030204" pitchFamily="18" charset="0"/>
                        <a:ea typeface="Calibri" panose="020F0502020204030204" pitchFamily="34" charset="0"/>
                        <a:cs typeface="Times New Roman" panose="02020603050405020304" pitchFamily="18" charset="0"/>
                      </a:rPr>
                      <m:t>: </m:t>
                    </m:r>
                    <m:r>
                      <a:rPr lang="en-GB" sz="1800" i="1">
                        <a:effectLst/>
                        <a:latin typeface="Cambria Math" panose="02040503050406030204" pitchFamily="18" charset="0"/>
                        <a:ea typeface="Calibri" panose="020F0502020204030204" pitchFamily="34" charset="0"/>
                        <a:cs typeface="Times New Roman" panose="02020603050405020304" pitchFamily="18" charset="0"/>
                      </a:rPr>
                      <m:t>𝑝𝑜𝑙𝑖𝑐𝑦</m:t>
                    </m:r>
                    <m:r>
                      <a:rPr lang="en-GB" sz="1800" i="1">
                        <a:effectLst/>
                        <a:latin typeface="Cambria Math" panose="02040503050406030204" pitchFamily="18" charset="0"/>
                        <a:ea typeface="Calibri" panose="020F0502020204030204" pitchFamily="34" charset="0"/>
                        <a:cs typeface="Times New Roman" panose="02020603050405020304" pitchFamily="18" charset="0"/>
                      </a:rPr>
                      <m:t> </m:t>
                    </m:r>
                    <m:r>
                      <a:rPr lang="en-GB" sz="1800" i="1">
                        <a:effectLst/>
                        <a:latin typeface="Cambria Math" panose="02040503050406030204" pitchFamily="18" charset="0"/>
                        <a:ea typeface="Calibri" panose="020F0502020204030204" pitchFamily="34" charset="0"/>
                        <a:cs typeface="Times New Roman" panose="02020603050405020304" pitchFamily="18" charset="0"/>
                      </a:rPr>
                      <m:t>𝑟𝑎𝑡𝑒</m:t>
                    </m:r>
                    <m:r>
                      <a:rPr lang="en-GB" sz="1800" i="1">
                        <a:effectLst/>
                        <a:latin typeface="Cambria Math" panose="02040503050406030204" pitchFamily="18" charset="0"/>
                        <a:ea typeface="Calibri" panose="020F0502020204030204" pitchFamily="34" charset="0"/>
                        <a:cs typeface="Times New Roman" panose="02020603050405020304" pitchFamily="18" charset="0"/>
                      </a:rPr>
                      <m:t> </m:t>
                    </m:r>
                    <m:r>
                      <a:rPr lang="en-GB" sz="1800" i="1">
                        <a:effectLst/>
                        <a:latin typeface="Cambria Math" panose="02040503050406030204" pitchFamily="18" charset="0"/>
                        <a:ea typeface="Calibri" panose="020F0502020204030204" pitchFamily="34" charset="0"/>
                        <a:cs typeface="Times New Roman" panose="02020603050405020304" pitchFamily="18" charset="0"/>
                      </a:rPr>
                      <m:t>𝑢𝑠𝑢𝑎𝑙𝑙𝑦</m:t>
                    </m:r>
                    <m:r>
                      <a:rPr lang="en-GB" sz="1800" i="1">
                        <a:effectLst/>
                        <a:latin typeface="Cambria Math" panose="02040503050406030204" pitchFamily="18" charset="0"/>
                        <a:ea typeface="Calibri" panose="020F0502020204030204" pitchFamily="34" charset="0"/>
                        <a:cs typeface="Times New Roman" panose="02020603050405020304" pitchFamily="18" charset="0"/>
                      </a:rPr>
                      <m:t> </m:t>
                    </m:r>
                    <m:r>
                      <a:rPr lang="en-GB" sz="1800" i="1">
                        <a:effectLst/>
                        <a:latin typeface="Cambria Math" panose="02040503050406030204" pitchFamily="18" charset="0"/>
                        <a:ea typeface="Calibri" panose="020F0502020204030204" pitchFamily="34" charset="0"/>
                        <a:cs typeface="Times New Roman" panose="02020603050405020304" pitchFamily="18" charset="0"/>
                      </a:rPr>
                      <m:t>𝑎</m:t>
                    </m:r>
                    <m:r>
                      <a:rPr lang="en-GB" sz="1800" i="1">
                        <a:effectLst/>
                        <a:latin typeface="Cambria Math" panose="02040503050406030204" pitchFamily="18" charset="0"/>
                        <a:ea typeface="Calibri" panose="020F0502020204030204" pitchFamily="34" charset="0"/>
                        <a:cs typeface="Times New Roman" panose="02020603050405020304" pitchFamily="18" charset="0"/>
                      </a:rPr>
                      <m:t> </m:t>
                    </m:r>
                    <m:r>
                      <a:rPr lang="en-GB" sz="1800" i="1">
                        <a:effectLst/>
                        <a:latin typeface="Cambria Math" panose="02040503050406030204" pitchFamily="18" charset="0"/>
                        <a:ea typeface="Calibri" panose="020F0502020204030204" pitchFamily="34" charset="0"/>
                        <a:cs typeface="Times New Roman" panose="02020603050405020304" pitchFamily="18" charset="0"/>
                      </a:rPr>
                      <m:t>𝑠</m:t>
                    </m:r>
                    <m:r>
                      <a:rPr lang="en-GB" sz="1800" i="1">
                        <a:effectLst/>
                        <a:latin typeface="Cambria Math" panose="02040503050406030204" pitchFamily="18" charset="0"/>
                        <a:ea typeface="Calibri" panose="020F0502020204030204" pitchFamily="34" charset="0"/>
                        <a:cs typeface="Times New Roman" panose="02020603050405020304" pitchFamily="18" charset="0"/>
                      </a:rPr>
                      <m:t>h</m:t>
                    </m:r>
                    <m:r>
                      <a:rPr lang="en-GB" sz="1800" i="1">
                        <a:effectLst/>
                        <a:latin typeface="Cambria Math" panose="02040503050406030204" pitchFamily="18" charset="0"/>
                        <a:ea typeface="Calibri" panose="020F0502020204030204" pitchFamily="34" charset="0"/>
                        <a:cs typeface="Times New Roman" panose="02020603050405020304" pitchFamily="18" charset="0"/>
                      </a:rPr>
                      <m:t>𝑜𝑟𝑡</m:t>
                    </m:r>
                    <m:r>
                      <a:rPr lang="en-GB" sz="1800" i="1">
                        <a:effectLst/>
                        <a:latin typeface="Cambria Math" panose="02040503050406030204" pitchFamily="18" charset="0"/>
                        <a:ea typeface="Calibri" panose="020F0502020204030204" pitchFamily="34" charset="0"/>
                        <a:cs typeface="Times New Roman" panose="02020603050405020304" pitchFamily="18" charset="0"/>
                      </a:rPr>
                      <m:t>−</m:t>
                    </m:r>
                    <m:r>
                      <a:rPr lang="en-GB" sz="1800" i="1">
                        <a:effectLst/>
                        <a:latin typeface="Cambria Math" panose="02040503050406030204" pitchFamily="18" charset="0"/>
                        <a:ea typeface="Calibri" panose="020F0502020204030204" pitchFamily="34" charset="0"/>
                        <a:cs typeface="Times New Roman" panose="02020603050405020304" pitchFamily="18" charset="0"/>
                      </a:rPr>
                      <m:t>𝑡𝑒𝑟𝑚</m:t>
                    </m:r>
                    <m:r>
                      <a:rPr lang="en-GB" sz="1800" i="1">
                        <a:effectLst/>
                        <a:latin typeface="Cambria Math" panose="02040503050406030204" pitchFamily="18" charset="0"/>
                        <a:ea typeface="Calibri" panose="020F0502020204030204" pitchFamily="34" charset="0"/>
                        <a:cs typeface="Times New Roman" panose="02020603050405020304" pitchFamily="18" charset="0"/>
                      </a:rPr>
                      <m:t> </m:t>
                    </m:r>
                    <m:r>
                      <a:rPr lang="en-GB" sz="1800" i="1">
                        <a:effectLst/>
                        <a:latin typeface="Cambria Math" panose="02040503050406030204" pitchFamily="18" charset="0"/>
                        <a:ea typeface="Calibri" panose="020F0502020204030204" pitchFamily="34" charset="0"/>
                        <a:cs typeface="Times New Roman" panose="02020603050405020304" pitchFamily="18" charset="0"/>
                      </a:rPr>
                      <m:t>𝑛𝑜𝑚𝑖𝑛𝑎𝑙</m:t>
                    </m:r>
                    <m:r>
                      <a:rPr lang="en-GB" sz="1800" i="1">
                        <a:effectLst/>
                        <a:latin typeface="Cambria Math" panose="02040503050406030204" pitchFamily="18" charset="0"/>
                        <a:ea typeface="Calibri" panose="020F0502020204030204" pitchFamily="34" charset="0"/>
                        <a:cs typeface="Times New Roman" panose="02020603050405020304" pitchFamily="18" charset="0"/>
                      </a:rPr>
                      <m:t> </m:t>
                    </m:r>
                    <m:r>
                      <a:rPr lang="en-GB" sz="1800" i="1">
                        <a:effectLst/>
                        <a:latin typeface="Cambria Math" panose="02040503050406030204" pitchFamily="18" charset="0"/>
                        <a:ea typeface="Calibri" panose="020F0502020204030204" pitchFamily="34" charset="0"/>
                        <a:cs typeface="Times New Roman" panose="02020603050405020304" pitchFamily="18" charset="0"/>
                      </a:rPr>
                      <m:t>𝑖𝑛𝑡𝑒𝑟𝑒𝑠𝑡</m:t>
                    </m:r>
                    <m:r>
                      <a:rPr lang="en-GB" sz="1800" i="1">
                        <a:effectLst/>
                        <a:latin typeface="Cambria Math" panose="02040503050406030204" pitchFamily="18" charset="0"/>
                        <a:ea typeface="Calibri" panose="020F0502020204030204" pitchFamily="34" charset="0"/>
                        <a:cs typeface="Times New Roman" panose="02020603050405020304" pitchFamily="18" charset="0"/>
                      </a:rPr>
                      <m:t> </m:t>
                    </m:r>
                    <m:r>
                      <a:rPr lang="en-GB" sz="1800" i="1">
                        <a:effectLst/>
                        <a:latin typeface="Cambria Math" panose="02040503050406030204" pitchFamily="18" charset="0"/>
                        <a:ea typeface="Calibri" panose="020F0502020204030204" pitchFamily="34" charset="0"/>
                        <a:cs typeface="Times New Roman" panose="02020603050405020304" pitchFamily="18" charset="0"/>
                      </a:rPr>
                      <m:t>𝑟𝑎𝑡𝑒</m:t>
                    </m:r>
                  </m:oMath>
                </a14:m>
                <a:r>
                  <a:rPr lang="en-GB" sz="1800" dirty="0">
                    <a:effectLst/>
                    <a:latin typeface="Times New Roman" panose="02020603050405020304" pitchFamily="18" charset="0"/>
                    <a:ea typeface="Times New Roman" panose="02020603050405020304" pitchFamily="18" charset="0"/>
                    <a:cs typeface="Mangal" panose="02040503050203030202" pitchFamily="18" charset="0"/>
                  </a:rPr>
                  <a:t>; </a:t>
                </a:r>
                <a14:m>
                  <m:oMath xmlns:m="http://schemas.openxmlformats.org/officeDocument/2006/math">
                    <m:r>
                      <a:rPr lang="en-GB" sz="1800" i="1">
                        <a:effectLst/>
                        <a:latin typeface="Cambria Math" panose="02040503050406030204" pitchFamily="18" charset="0"/>
                        <a:ea typeface="Times New Roman" panose="02020603050405020304" pitchFamily="18" charset="0"/>
                        <a:cs typeface="Times New Roman" panose="02020603050405020304" pitchFamily="18" charset="0"/>
                      </a:rPr>
                      <m:t> </m:t>
                    </m:r>
                    <m:r>
                      <a:rPr lang="en-GB" sz="1800" i="1">
                        <a:effectLst/>
                        <a:latin typeface="Cambria Math" panose="02040503050406030204" pitchFamily="18" charset="0"/>
                        <a:ea typeface="Calibri" panose="020F0502020204030204" pitchFamily="34" charset="0"/>
                        <a:cs typeface="Times New Roman" panose="02020603050405020304" pitchFamily="18" charset="0"/>
                      </a:rPr>
                      <m:t>𝑟</m:t>
                    </m:r>
                    <m:d>
                      <m:dPr>
                        <m:ctrlPr>
                          <a:rPr lang="en-IN" sz="1800" i="1">
                            <a:effectLst/>
                            <a:latin typeface="Cambria Math" panose="02040503050406030204" pitchFamily="18" charset="0"/>
                            <a:ea typeface="Calibri" panose="020F0502020204030204" pitchFamily="34" charset="0"/>
                            <a:cs typeface="Times New Roman" panose="02020603050405020304" pitchFamily="18" charset="0"/>
                          </a:rPr>
                        </m:ctrlPr>
                      </m:dPr>
                      <m:e>
                        <m:r>
                          <a:rPr lang="en-GB" sz="1800" i="1">
                            <a:effectLst/>
                            <a:latin typeface="Cambria Math" panose="02040503050406030204" pitchFamily="18" charset="0"/>
                            <a:ea typeface="Calibri" panose="020F0502020204030204" pitchFamily="34" charset="0"/>
                            <a:cs typeface="Times New Roman" panose="02020603050405020304" pitchFamily="18" charset="0"/>
                          </a:rPr>
                          <m:t>𝑡</m:t>
                        </m:r>
                      </m:e>
                    </m:d>
                    <m:r>
                      <a:rPr lang="en-GB" sz="1800" i="1">
                        <a:effectLst/>
                        <a:latin typeface="Cambria Math" panose="02040503050406030204" pitchFamily="18" charset="0"/>
                        <a:ea typeface="Calibri" panose="020F0502020204030204" pitchFamily="34" charset="0"/>
                        <a:cs typeface="Times New Roman" panose="02020603050405020304" pitchFamily="18" charset="0"/>
                      </a:rPr>
                      <m:t>: </m:t>
                    </m:r>
                    <m:r>
                      <a:rPr lang="en-GB" sz="1800" i="1">
                        <a:effectLst/>
                        <a:latin typeface="Cambria Math" panose="02040503050406030204" pitchFamily="18" charset="0"/>
                        <a:ea typeface="Calibri" panose="020F0502020204030204" pitchFamily="34" charset="0"/>
                        <a:cs typeface="Times New Roman" panose="02020603050405020304" pitchFamily="18" charset="0"/>
                      </a:rPr>
                      <m:t>𝑎𝑐𝑡𝑢𝑎𝑙</m:t>
                    </m:r>
                    <m:r>
                      <a:rPr lang="en-GB" sz="1800" i="1">
                        <a:effectLst/>
                        <a:latin typeface="Cambria Math" panose="02040503050406030204" pitchFamily="18" charset="0"/>
                        <a:ea typeface="Calibri" panose="020F0502020204030204" pitchFamily="34" charset="0"/>
                        <a:cs typeface="Times New Roman" panose="02020603050405020304" pitchFamily="18" charset="0"/>
                      </a:rPr>
                      <m:t> </m:t>
                    </m:r>
                    <m:r>
                      <a:rPr lang="en-GB" sz="1800" i="1">
                        <a:effectLst/>
                        <a:latin typeface="Cambria Math" panose="02040503050406030204" pitchFamily="18" charset="0"/>
                        <a:ea typeface="Calibri" panose="020F0502020204030204" pitchFamily="34" charset="0"/>
                        <a:cs typeface="Times New Roman" panose="02020603050405020304" pitchFamily="18" charset="0"/>
                      </a:rPr>
                      <m:t>𝑟𝑒𝑎𝑙</m:t>
                    </m:r>
                    <m:r>
                      <a:rPr lang="en-GB" sz="1800" i="1">
                        <a:effectLst/>
                        <a:latin typeface="Cambria Math" panose="02040503050406030204" pitchFamily="18" charset="0"/>
                        <a:ea typeface="Calibri" panose="020F0502020204030204" pitchFamily="34" charset="0"/>
                        <a:cs typeface="Times New Roman" panose="02020603050405020304" pitchFamily="18" charset="0"/>
                      </a:rPr>
                      <m:t> </m:t>
                    </m:r>
                    <m:r>
                      <a:rPr lang="en-GB" sz="1800" i="1">
                        <a:effectLst/>
                        <a:latin typeface="Cambria Math" panose="02040503050406030204" pitchFamily="18" charset="0"/>
                        <a:ea typeface="Calibri" panose="020F0502020204030204" pitchFamily="34" charset="0"/>
                        <a:cs typeface="Times New Roman" panose="02020603050405020304" pitchFamily="18" charset="0"/>
                      </a:rPr>
                      <m:t>𝑖𝑛𝑡𝑒𝑟𝑒𝑠𝑡</m:t>
                    </m:r>
                    <m:r>
                      <a:rPr lang="en-GB" sz="1800" i="1">
                        <a:effectLst/>
                        <a:latin typeface="Cambria Math" panose="02040503050406030204" pitchFamily="18" charset="0"/>
                        <a:ea typeface="Calibri" panose="020F0502020204030204" pitchFamily="34" charset="0"/>
                        <a:cs typeface="Times New Roman" panose="02020603050405020304" pitchFamily="18" charset="0"/>
                      </a:rPr>
                      <m:t> </m:t>
                    </m:r>
                    <m:r>
                      <a:rPr lang="en-GB" sz="1800" i="1">
                        <a:effectLst/>
                        <a:latin typeface="Cambria Math" panose="02040503050406030204" pitchFamily="18" charset="0"/>
                        <a:ea typeface="Calibri" panose="020F0502020204030204" pitchFamily="34" charset="0"/>
                        <a:cs typeface="Times New Roman" panose="02020603050405020304" pitchFamily="18" charset="0"/>
                      </a:rPr>
                      <m:t>𝑟𝑎𝑡𝑒</m:t>
                    </m:r>
                  </m:oMath>
                </a14:m>
                <a:r>
                  <a:rPr lang="en-GB" sz="1800" dirty="0">
                    <a:effectLst/>
                    <a:latin typeface="Times New Roman" panose="02020603050405020304" pitchFamily="18" charset="0"/>
                    <a:ea typeface="Times New Roman" panose="02020603050405020304" pitchFamily="18" charset="0"/>
                    <a:cs typeface="Mangal" panose="02040503050203030202" pitchFamily="18" charset="0"/>
                  </a:rPr>
                  <a:t>;</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marL="576263" indent="-228600">
                  <a:lnSpc>
                    <a:spcPct val="150000"/>
                  </a:lnSpc>
                  <a:buFont typeface="Arial" panose="020B0604020202020204" pitchFamily="34" charset="0"/>
                  <a:buChar char="•"/>
                </a:pPr>
                <a14:m>
                  <m:oMath xmlns:m="http://schemas.openxmlformats.org/officeDocument/2006/math">
                    <m:sSub>
                      <m:sSubPr>
                        <m:ctrlPr>
                          <a:rPr lang="en-IN" sz="1800" i="1">
                            <a:effectLst/>
                            <a:latin typeface="Cambria Math" panose="02040503050406030204" pitchFamily="18" charset="0"/>
                            <a:cs typeface="Times New Roman" panose="02020603050405020304" pitchFamily="18" charset="0"/>
                          </a:rPr>
                        </m:ctrlPr>
                      </m:sSubPr>
                      <m:e>
                        <m:r>
                          <a:rPr lang="en-GB" sz="1800" i="1">
                            <a:effectLst/>
                            <a:latin typeface="Cambria Math" panose="02040503050406030204" pitchFamily="18" charset="0"/>
                            <a:ea typeface="Calibri" panose="020F0502020204030204" pitchFamily="34" charset="0"/>
                            <a:cs typeface="Times New Roman" panose="02020603050405020304" pitchFamily="18" charset="0"/>
                          </a:rPr>
                          <m:t>𝑟</m:t>
                        </m:r>
                      </m:e>
                      <m:sub>
                        <m:r>
                          <a:rPr lang="en-GB" sz="1800" i="1">
                            <a:effectLst/>
                            <a:latin typeface="Cambria Math" panose="02040503050406030204" pitchFamily="18" charset="0"/>
                            <a:ea typeface="Calibri" panose="020F0502020204030204" pitchFamily="34" charset="0"/>
                            <a:cs typeface="Times New Roman" panose="02020603050405020304" pitchFamily="18" charset="0"/>
                          </a:rPr>
                          <m:t>𝑛</m:t>
                        </m:r>
                      </m:sub>
                    </m:sSub>
                    <m:r>
                      <a:rPr lang="en-GB" sz="1800" i="1">
                        <a:effectLst/>
                        <a:latin typeface="Cambria Math" panose="02040503050406030204" pitchFamily="18" charset="0"/>
                        <a:ea typeface="Calibri" panose="020F0502020204030204" pitchFamily="34" charset="0"/>
                        <a:cs typeface="Times New Roman" panose="02020603050405020304" pitchFamily="18" charset="0"/>
                      </a:rPr>
                      <m:t>: </m:t>
                    </m:r>
                    <m:r>
                      <a:rPr lang="en-GB" sz="1800" i="1">
                        <a:effectLst/>
                        <a:latin typeface="Cambria Math" panose="02040503050406030204" pitchFamily="18" charset="0"/>
                        <a:ea typeface="Calibri" panose="020F0502020204030204" pitchFamily="34" charset="0"/>
                        <a:cs typeface="Times New Roman" panose="02020603050405020304" pitchFamily="18" charset="0"/>
                      </a:rPr>
                      <m:t>𝑒𝑞𝑢𝑖𝑙𝑖𝑏𝑟𝑖𝑢𝑚</m:t>
                    </m:r>
                    <m:r>
                      <a:rPr lang="en-GB" sz="1800" i="1">
                        <a:effectLst/>
                        <a:latin typeface="Cambria Math" panose="02040503050406030204" pitchFamily="18" charset="0"/>
                        <a:ea typeface="Calibri" panose="020F0502020204030204" pitchFamily="34" charset="0"/>
                        <a:cs typeface="Times New Roman" panose="02020603050405020304" pitchFamily="18" charset="0"/>
                      </a:rPr>
                      <m:t> </m:t>
                    </m:r>
                    <m:r>
                      <a:rPr lang="en-GB" sz="1800" i="1">
                        <a:effectLst/>
                        <a:latin typeface="Cambria Math" panose="02040503050406030204" pitchFamily="18" charset="0"/>
                        <a:ea typeface="Calibri" panose="020F0502020204030204" pitchFamily="34" charset="0"/>
                        <a:cs typeface="Times New Roman" panose="02020603050405020304" pitchFamily="18" charset="0"/>
                      </a:rPr>
                      <m:t>𝑟𝑒𝑎𝑙</m:t>
                    </m:r>
                    <m:r>
                      <a:rPr lang="en-GB" sz="1800" i="1">
                        <a:effectLst/>
                        <a:latin typeface="Cambria Math" panose="02040503050406030204" pitchFamily="18" charset="0"/>
                        <a:ea typeface="Calibri" panose="020F0502020204030204" pitchFamily="34" charset="0"/>
                        <a:cs typeface="Times New Roman" panose="02020603050405020304" pitchFamily="18" charset="0"/>
                      </a:rPr>
                      <m:t> </m:t>
                    </m:r>
                    <m:r>
                      <a:rPr lang="en-GB" sz="1800" i="1">
                        <a:effectLst/>
                        <a:latin typeface="Cambria Math" panose="02040503050406030204" pitchFamily="18" charset="0"/>
                        <a:ea typeface="Calibri" panose="020F0502020204030204" pitchFamily="34" charset="0"/>
                        <a:cs typeface="Times New Roman" panose="02020603050405020304" pitchFamily="18" charset="0"/>
                      </a:rPr>
                      <m:t>𝑟𝑎𝑡𝑒</m:t>
                    </m:r>
                    <m:r>
                      <a:rPr lang="en-GB" sz="1800" i="1">
                        <a:effectLst/>
                        <a:latin typeface="Cambria Math" panose="02040503050406030204" pitchFamily="18" charset="0"/>
                        <a:ea typeface="Calibri" panose="020F0502020204030204" pitchFamily="34" charset="0"/>
                        <a:cs typeface="Times New Roman" panose="02020603050405020304" pitchFamily="18" charset="0"/>
                      </a:rPr>
                      <m:t> </m:t>
                    </m:r>
                    <m:r>
                      <a:rPr lang="en-GB" sz="1800" i="1">
                        <a:effectLst/>
                        <a:latin typeface="Cambria Math" panose="02040503050406030204" pitchFamily="18" charset="0"/>
                        <a:ea typeface="Calibri" panose="020F0502020204030204" pitchFamily="34" charset="0"/>
                        <a:cs typeface="Times New Roman" panose="02020603050405020304" pitchFamily="18" charset="0"/>
                      </a:rPr>
                      <m:t>𝑜𝑓</m:t>
                    </m:r>
                    <m:r>
                      <a:rPr lang="en-GB" sz="1800" i="1">
                        <a:effectLst/>
                        <a:latin typeface="Cambria Math" panose="02040503050406030204" pitchFamily="18" charset="0"/>
                        <a:ea typeface="Calibri" panose="020F0502020204030204" pitchFamily="34" charset="0"/>
                        <a:cs typeface="Times New Roman" panose="02020603050405020304" pitchFamily="18" charset="0"/>
                      </a:rPr>
                      <m:t> </m:t>
                    </m:r>
                    <m:r>
                      <a:rPr lang="en-GB" sz="1800" i="1">
                        <a:effectLst/>
                        <a:latin typeface="Cambria Math" panose="02040503050406030204" pitchFamily="18" charset="0"/>
                        <a:ea typeface="Calibri" panose="020F0502020204030204" pitchFamily="34" charset="0"/>
                        <a:cs typeface="Times New Roman" panose="02020603050405020304" pitchFamily="18" charset="0"/>
                      </a:rPr>
                      <m:t>𝑖𝑛𝑡𝑒𝑟𝑒𝑠𝑡</m:t>
                    </m:r>
                  </m:oMath>
                </a14:m>
                <a:r>
                  <a:rPr lang="en-GB" sz="1800" dirty="0">
                    <a:effectLst/>
                    <a:latin typeface="Times New Roman" panose="02020603050405020304" pitchFamily="18" charset="0"/>
                    <a:ea typeface="Times New Roman" panose="02020603050405020304" pitchFamily="18" charset="0"/>
                  </a:rPr>
                  <a:t> </a:t>
                </a:r>
                <a:r>
                  <a:rPr lang="en-GB" sz="1800" i="1" dirty="0">
                    <a:effectLst/>
                    <a:latin typeface="Times New Roman" panose="02020603050405020304" pitchFamily="18" charset="0"/>
                    <a:ea typeface="Times New Roman" panose="02020603050405020304" pitchFamily="18" charset="0"/>
                  </a:rPr>
                  <a:t>(corresponding to Wicksell’s “natural rate”)</a:t>
                </a:r>
                <a:r>
                  <a:rPr lang="en-GB" sz="1800" dirty="0">
                    <a:ea typeface="Times New Roman" panose="02020603050405020304" pitchFamily="18" charset="0"/>
                  </a:rPr>
                  <a:t> </a:t>
                </a:r>
              </a:p>
              <a:p>
                <a:pPr marL="347663" indent="0">
                  <a:lnSpc>
                    <a:spcPct val="150000"/>
                  </a:lnSpc>
                  <a:buNone/>
                </a:pPr>
                <a:r>
                  <a:rPr lang="en-GB" sz="1800" dirty="0">
                    <a:ea typeface="Times New Roman" panose="02020603050405020304" pitchFamily="18" charset="0"/>
                  </a:rPr>
                  <a:t>where the Greek letters are all positive parameters; </a:t>
                </a:r>
                <a14:m>
                  <m:oMath xmlns:m="http://schemas.openxmlformats.org/officeDocument/2006/math">
                    <m:sSub>
                      <m:sSubPr>
                        <m:ctrlPr>
                          <a:rPr lang="en-IN" sz="1800" i="1" smtClean="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GB" sz="1800" i="1">
                            <a:effectLst/>
                            <a:latin typeface="Cambria Math" panose="02040503050406030204" pitchFamily="18" charset="0"/>
                            <a:ea typeface="Times New Roman" panose="02020603050405020304" pitchFamily="18" charset="0"/>
                            <a:cs typeface="Times New Roman" panose="02020603050405020304" pitchFamily="18" charset="0"/>
                          </a:rPr>
                          <m:t>𝑢</m:t>
                        </m:r>
                      </m:e>
                      <m:sub>
                        <m:r>
                          <a:rPr lang="en-GB" sz="1800" i="1">
                            <a:effectLst/>
                            <a:latin typeface="Cambria Math" panose="02040503050406030204" pitchFamily="18" charset="0"/>
                            <a:ea typeface="Times New Roman" panose="02020603050405020304" pitchFamily="18" charset="0"/>
                            <a:cs typeface="Times New Roman" panose="02020603050405020304" pitchFamily="18" charset="0"/>
                          </a:rPr>
                          <m:t>𝑖</m:t>
                        </m:r>
                      </m:sub>
                    </m:sSub>
                    <m:d>
                      <m:dPr>
                        <m:ctrlPr>
                          <a:rPr lang="en-IN"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GB" sz="1800" i="1">
                            <a:effectLst/>
                            <a:latin typeface="Cambria Math" panose="02040503050406030204" pitchFamily="18" charset="0"/>
                            <a:ea typeface="Times New Roman" panose="02020603050405020304" pitchFamily="18" charset="0"/>
                            <a:cs typeface="Times New Roman" panose="02020603050405020304" pitchFamily="18" charset="0"/>
                          </a:rPr>
                          <m:t>𝑡</m:t>
                        </m:r>
                      </m:e>
                    </m:d>
                    <m:r>
                      <a:rPr lang="en-GB" sz="1800" i="1">
                        <a:effectLst/>
                        <a:latin typeface="Cambria Math" panose="02040503050406030204" pitchFamily="18" charset="0"/>
                        <a:ea typeface="Times New Roman" panose="02020603050405020304" pitchFamily="18" charset="0"/>
                        <a:cs typeface="Times New Roman" panose="02020603050405020304" pitchFamily="18" charset="0"/>
                      </a:rPr>
                      <m:t>, </m:t>
                    </m:r>
                    <m:r>
                      <a:rPr lang="en-GB" sz="1800" i="1">
                        <a:effectLst/>
                        <a:latin typeface="Cambria Math" panose="02040503050406030204" pitchFamily="18" charset="0"/>
                        <a:ea typeface="Times New Roman" panose="02020603050405020304" pitchFamily="18" charset="0"/>
                        <a:cs typeface="Times New Roman" panose="02020603050405020304" pitchFamily="18" charset="0"/>
                      </a:rPr>
                      <m:t>𝑖</m:t>
                    </m:r>
                    <m:r>
                      <a:rPr lang="en-GB"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GB" sz="1800" i="1">
                        <a:effectLst/>
                        <a:latin typeface="Cambria Math" panose="02040503050406030204" pitchFamily="18" charset="0"/>
                        <a:ea typeface="Times New Roman" panose="02020603050405020304" pitchFamily="18" charset="0"/>
                        <a:cs typeface="Times New Roman" panose="02020603050405020304" pitchFamily="18" charset="0"/>
                      </a:rPr>
                      <m:t>1</m:t>
                    </m:r>
                    <m:r>
                      <a:rPr lang="en-GB"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GB" sz="1800" i="1">
                        <a:effectLst/>
                        <a:latin typeface="Cambria Math" panose="02040503050406030204" pitchFamily="18" charset="0"/>
                        <a:ea typeface="Times New Roman" panose="02020603050405020304" pitchFamily="18" charset="0"/>
                        <a:cs typeface="Times New Roman" panose="02020603050405020304" pitchFamily="18" charset="0"/>
                      </a:rPr>
                      <m:t>2</m:t>
                    </m:r>
                  </m:oMath>
                </a14:m>
                <a:r>
                  <a:rPr lang="en-GB" sz="1800" dirty="0">
                    <a:effectLst/>
                    <a:latin typeface="Times New Roman" panose="02020603050405020304" pitchFamily="18" charset="0"/>
                    <a:ea typeface="Times New Roman" panose="02020603050405020304" pitchFamily="18" charset="0"/>
                    <a:cs typeface="Mangal" panose="02040503050203030202" pitchFamily="18" charset="0"/>
                  </a:rPr>
                  <a:t> are stochastic shocks at time </a:t>
                </a:r>
                <a:r>
                  <a:rPr lang="en-GB" sz="1800" i="1" dirty="0">
                    <a:effectLst/>
                    <a:latin typeface="Times New Roman" panose="02020603050405020304" pitchFamily="18" charset="0"/>
                    <a:ea typeface="Times New Roman" panose="02020603050405020304" pitchFamily="18" charset="0"/>
                    <a:cs typeface="Mangal" panose="02040503050203030202" pitchFamily="18" charset="0"/>
                  </a:rPr>
                  <a:t>t</a:t>
                </a:r>
                <a:r>
                  <a:rPr lang="en-GB" sz="1800" dirty="0">
                    <a:effectLst/>
                    <a:latin typeface="Times New Roman" panose="02020603050405020304" pitchFamily="18" charset="0"/>
                    <a:ea typeface="Times New Roman" panose="02020603050405020304" pitchFamily="18" charset="0"/>
                    <a:cs typeface="Mangal" panose="02040503050203030202" pitchFamily="18" charset="0"/>
                  </a:rPr>
                  <a:t>, </a:t>
                </a:r>
                <a14:m>
                  <m:oMath xmlns:m="http://schemas.openxmlformats.org/officeDocument/2006/math">
                    <m:sSub>
                      <m:sSubPr>
                        <m:ctrlPr>
                          <a:rPr lang="en-IN" sz="18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GB" sz="1800" i="1">
                            <a:effectLst/>
                            <a:latin typeface="Cambria Math" panose="02040503050406030204" pitchFamily="18" charset="0"/>
                            <a:ea typeface="Calibri" panose="020F0502020204030204" pitchFamily="34" charset="0"/>
                            <a:cs typeface="Times New Roman" panose="02020603050405020304" pitchFamily="18" charset="0"/>
                          </a:rPr>
                          <m:t>𝐸</m:t>
                        </m:r>
                      </m:e>
                      <m:sub>
                        <m:r>
                          <a:rPr lang="en-GB" sz="1800" i="1">
                            <a:effectLst/>
                            <a:latin typeface="Cambria Math" panose="02040503050406030204" pitchFamily="18" charset="0"/>
                            <a:ea typeface="Calibri" panose="020F0502020204030204" pitchFamily="34" charset="0"/>
                            <a:cs typeface="Times New Roman" panose="02020603050405020304" pitchFamily="18" charset="0"/>
                          </a:rPr>
                          <m:t>𝑡</m:t>
                        </m:r>
                      </m:sub>
                    </m:sSub>
                    <m:d>
                      <m:dPr>
                        <m:ctrlPr>
                          <a:rPr lang="en-IN" sz="1800" i="1">
                            <a:effectLst/>
                            <a:latin typeface="Cambria Math" panose="02040503050406030204" pitchFamily="18" charset="0"/>
                            <a:ea typeface="Calibri" panose="020F0502020204030204" pitchFamily="34" charset="0"/>
                            <a:cs typeface="Times New Roman" panose="02020603050405020304" pitchFamily="18" charset="0"/>
                          </a:rPr>
                        </m:ctrlPr>
                      </m:dPr>
                      <m:e>
                        <m:r>
                          <a:rPr lang="en-GB" sz="1800" i="1">
                            <a:effectLst/>
                            <a:latin typeface="Cambria Math" panose="02040503050406030204" pitchFamily="18" charset="0"/>
                            <a:ea typeface="Calibri" panose="020F0502020204030204" pitchFamily="34" charset="0"/>
                            <a:cs typeface="Times New Roman" panose="02020603050405020304" pitchFamily="18" charset="0"/>
                          </a:rPr>
                          <m:t>.</m:t>
                        </m:r>
                      </m:e>
                    </m:d>
                  </m:oMath>
                </a14:m>
                <a:r>
                  <a:rPr lang="en-GB" sz="1800" dirty="0">
                    <a:effectLst/>
                    <a:latin typeface="Times New Roman" panose="02020603050405020304" pitchFamily="18" charset="0"/>
                    <a:ea typeface="Times New Roman" panose="02020603050405020304" pitchFamily="18" charset="0"/>
                    <a:cs typeface="Mangal" panose="02040503050203030202" pitchFamily="18" charset="0"/>
                  </a:rPr>
                  <a:t> denotes expectations of a variable formed at time t and </a:t>
                </a:r>
                <a14:m>
                  <m:oMath xmlns:m="http://schemas.openxmlformats.org/officeDocument/2006/math">
                    <m:r>
                      <a:rPr lang="en-GB" sz="1800" i="1">
                        <a:effectLst/>
                        <a:latin typeface="Cambria Math" panose="02040503050406030204" pitchFamily="18" charset="0"/>
                        <a:ea typeface="Calibri" panose="020F0502020204030204" pitchFamily="34" charset="0"/>
                        <a:cs typeface="Times New Roman" panose="02020603050405020304" pitchFamily="18" charset="0"/>
                      </a:rPr>
                      <m:t>∆</m:t>
                    </m:r>
                  </m:oMath>
                </a14:m>
                <a:r>
                  <a:rPr lang="en-GB" sz="1800" dirty="0">
                    <a:effectLst/>
                    <a:latin typeface="Times New Roman" panose="02020603050405020304" pitchFamily="18" charset="0"/>
                    <a:ea typeface="Times New Roman" panose="02020603050405020304" pitchFamily="18" charset="0"/>
                    <a:cs typeface="Mangal" panose="02040503050203030202" pitchFamily="18" charset="0"/>
                  </a:rPr>
                  <a:t> is the usual first difference operator. </a:t>
                </a:r>
              </a:p>
              <a:p>
                <a:pPr marL="576263" indent="-228600">
                  <a:buFont typeface="Arial" panose="020B0604020202020204" pitchFamily="34" charset="0"/>
                  <a:buChar char="•"/>
                </a:pPr>
                <a:endParaRPr lang="en-GB" sz="1800" dirty="0">
                  <a:ea typeface="Times New Roman" panose="02020603050405020304" pitchFamily="18" charset="0"/>
                </a:endParaRPr>
              </a:p>
              <a:p>
                <a:pPr marL="576263" indent="-228600">
                  <a:buFont typeface="Arial" panose="020B0604020202020204" pitchFamily="34" charset="0"/>
                  <a:buChar char="•"/>
                </a:pPr>
                <a:endParaRPr lang="en-IN" sz="1800" dirty="0">
                  <a:effectLst/>
                  <a:latin typeface="Calibri" panose="020F0502020204030204" pitchFamily="34" charset="0"/>
                  <a:ea typeface="Calibri" panose="020F0502020204030204" pitchFamily="34" charset="0"/>
                  <a:cs typeface="Mangal" panose="02040503050203030202" pitchFamily="18" charset="0"/>
                </a:endParaRPr>
              </a:p>
              <a:p>
                <a:endParaRPr lang="en-GB" sz="1800" dirty="0">
                  <a:ea typeface="Calibri" panose="020F0502020204030204" pitchFamily="34" charset="0"/>
                </a:endParaRPr>
              </a:p>
              <a:p>
                <a:endParaRPr lang="en-US" sz="1800" dirty="0">
                  <a:effectLst/>
                  <a:latin typeface="Times New Roman" panose="02020603050405020304" pitchFamily="18" charset="0"/>
                  <a:ea typeface="Calibri" panose="020F0502020204030204" pitchFamily="34" charset="0"/>
                </a:endParaRPr>
              </a:p>
            </p:txBody>
          </p:sp>
        </mc:Choice>
        <mc:Fallback xmlns="">
          <p:sp>
            <p:nvSpPr>
              <p:cNvPr id="2" name="Content Placeholder 1">
                <a:extLst>
                  <a:ext uri="{FF2B5EF4-FFF2-40B4-BE49-F238E27FC236}">
                    <a16:creationId xmlns:a16="http://schemas.microsoft.com/office/drawing/2014/main" id="{491D8DD8-BE1A-B5F5-F3E4-64E887C5C7C7}"/>
                  </a:ext>
                </a:extLst>
              </p:cNvPr>
              <p:cNvSpPr>
                <a:spLocks noGrp="1" noRot="1" noChangeAspect="1" noMove="1" noResize="1" noEditPoints="1" noAdjustHandles="1" noChangeArrowheads="1" noChangeShapeType="1" noTextEdit="1"/>
              </p:cNvSpPr>
              <p:nvPr>
                <p:ph idx="1"/>
              </p:nvPr>
            </p:nvSpPr>
            <p:spPr>
              <a:xfrm>
                <a:off x="609600" y="951347"/>
                <a:ext cx="10972800" cy="5340596"/>
              </a:xfrm>
              <a:blipFill>
                <a:blip r:embed="rId2"/>
                <a:stretch>
                  <a:fillRect r="-444" b="-5365"/>
                </a:stretch>
              </a:blipFill>
            </p:spPr>
            <p:txBody>
              <a:bodyPr/>
              <a:lstStyle/>
              <a:p>
                <a:r>
                  <a:rPr lang="en-IN">
                    <a:noFill/>
                  </a:rPr>
                  <a:t> </a:t>
                </a:r>
              </a:p>
            </p:txBody>
          </p:sp>
        </mc:Fallback>
      </mc:AlternateContent>
      <p:sp>
        <p:nvSpPr>
          <p:cNvPr id="3" name="Title 2">
            <a:extLst>
              <a:ext uri="{FF2B5EF4-FFF2-40B4-BE49-F238E27FC236}">
                <a16:creationId xmlns:a16="http://schemas.microsoft.com/office/drawing/2014/main" id="{040CB9CF-1BB6-039B-C907-9CC9F07CAD2C}"/>
              </a:ext>
            </a:extLst>
          </p:cNvPr>
          <p:cNvSpPr>
            <a:spLocks noGrp="1"/>
          </p:cNvSpPr>
          <p:nvPr>
            <p:ph type="title"/>
          </p:nvPr>
        </p:nvSpPr>
        <p:spPr/>
        <p:txBody>
          <a:bodyPr>
            <a:normAutofit fontScale="90000"/>
          </a:bodyPr>
          <a:lstStyle/>
          <a:p>
            <a:r>
              <a:rPr lang="en-US" dirty="0"/>
              <a:t>Review of New Consensus Macroeconomics (NCM)</a:t>
            </a:r>
            <a:endParaRPr lang="en-IN" dirty="0"/>
          </a:p>
        </p:txBody>
      </p:sp>
    </p:spTree>
    <p:extLst>
      <p:ext uri="{BB962C8B-B14F-4D97-AF65-F5344CB8AC3E}">
        <p14:creationId xmlns:p14="http://schemas.microsoft.com/office/powerpoint/2010/main" val="2977436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a:extLst>
                  <a:ext uri="{FF2B5EF4-FFF2-40B4-BE49-F238E27FC236}">
                    <a16:creationId xmlns:a16="http://schemas.microsoft.com/office/drawing/2014/main" id="{491D8DD8-BE1A-B5F5-F3E4-64E887C5C7C7}"/>
                  </a:ext>
                </a:extLst>
              </p:cNvPr>
              <p:cNvSpPr>
                <a:spLocks noGrp="1"/>
              </p:cNvSpPr>
              <p:nvPr>
                <p:ph idx="1"/>
              </p:nvPr>
            </p:nvSpPr>
            <p:spPr>
              <a:xfrm>
                <a:off x="609600" y="951347"/>
                <a:ext cx="10972800" cy="5340596"/>
              </a:xfrm>
            </p:spPr>
            <p:txBody>
              <a:bodyPr>
                <a:noAutofit/>
              </a:bodyPr>
              <a:lstStyle/>
              <a:p>
                <a:pPr>
                  <a:lnSpc>
                    <a:spcPct val="150000"/>
                  </a:lnSpc>
                </a:pPr>
                <a:r>
                  <a:rPr lang="en-US" sz="1800" b="1" dirty="0">
                    <a:effectLst/>
                    <a:ea typeface="Calibri" panose="020F0502020204030204" pitchFamily="34" charset="0"/>
                  </a:rPr>
                  <a:t>Eq. 1 </a:t>
                </a:r>
                <a14:m>
                  <m:oMath xmlns:m="http://schemas.openxmlformats.org/officeDocument/2006/math">
                    <m:r>
                      <a:rPr lang="en-US" sz="1800" b="1" i="1" smtClean="0">
                        <a:effectLst/>
                        <a:latin typeface="Cambria Math" panose="02040503050406030204" pitchFamily="18" charset="0"/>
                        <a:ea typeface="Calibri" panose="020F0502020204030204" pitchFamily="34" charset="0"/>
                      </a:rPr>
                      <m:t>⇒ </m:t>
                    </m:r>
                  </m:oMath>
                </a14:m>
                <a:r>
                  <a:rPr lang="en-US" sz="1800" b="1" dirty="0">
                    <a:effectLst/>
                    <a:ea typeface="Calibri" panose="020F0502020204030204" pitchFamily="34" charset="0"/>
                  </a:rPr>
                  <a:t>AD curve</a:t>
                </a:r>
                <a:r>
                  <a:rPr lang="en-US" sz="1800" dirty="0">
                    <a:effectLst/>
                    <a:ea typeface="Calibri" panose="020F0502020204030204" pitchFamily="34" charset="0"/>
                  </a:rPr>
                  <a:t>: </a:t>
                </a:r>
                <a:r>
                  <a:rPr lang="en-GB" sz="1800" dirty="0">
                    <a:ea typeface="Calibri" panose="020F0502020204030204" pitchFamily="34" charset="0"/>
                  </a:rPr>
                  <a:t>D</a:t>
                </a:r>
                <a:r>
                  <a:rPr lang="en-GB" sz="1800" dirty="0">
                    <a:effectLst/>
                    <a:ea typeface="Calibri" panose="020F0502020204030204" pitchFamily="34" charset="0"/>
                  </a:rPr>
                  <a:t>erives from the inter-temporal optimisation of lifetime expected utility subject to a budget constraint (see Blanchard and Fisher (1989)).  </a:t>
                </a:r>
              </a:p>
              <a:p>
                <a:pPr>
                  <a:lnSpc>
                    <a:spcPct val="150000"/>
                  </a:lnSpc>
                </a:pPr>
                <a:r>
                  <a:rPr lang="en-GB" sz="1800" b="1" dirty="0">
                    <a:ea typeface="Calibri" panose="020F0502020204030204" pitchFamily="34" charset="0"/>
                  </a:rPr>
                  <a:t>Eq. 2 </a:t>
                </a:r>
                <a14:m>
                  <m:oMath xmlns:m="http://schemas.openxmlformats.org/officeDocument/2006/math">
                    <m:r>
                      <a:rPr lang="en-US" sz="1800" b="1" i="1" smtClean="0">
                        <a:effectLst/>
                        <a:latin typeface="Cambria Math" panose="02040503050406030204" pitchFamily="18" charset="0"/>
                        <a:ea typeface="Calibri" panose="020F0502020204030204" pitchFamily="34" charset="0"/>
                      </a:rPr>
                      <m:t>⇒ </m:t>
                    </m:r>
                  </m:oMath>
                </a14:m>
                <a:r>
                  <a:rPr lang="en-GB" sz="1800" b="1" dirty="0">
                    <a:ea typeface="Calibri" panose="020F0502020204030204" pitchFamily="34" charset="0"/>
                  </a:rPr>
                  <a:t>Phillips curve</a:t>
                </a:r>
                <a:r>
                  <a:rPr lang="en-GB" sz="1800" dirty="0">
                    <a:ea typeface="Calibri" panose="020F0502020204030204" pitchFamily="34" charset="0"/>
                  </a:rPr>
                  <a:t>: I</a:t>
                </a:r>
                <a:r>
                  <a:rPr lang="en-GB" sz="1800" dirty="0">
                    <a:effectLst/>
                    <a:ea typeface="Calibri" panose="020F0502020204030204" pitchFamily="34" charset="0"/>
                  </a:rPr>
                  <a:t>nterpreted as the short-run aggregate supply function. </a:t>
                </a:r>
                <a:endParaRPr lang="en-IN" sz="1800" dirty="0">
                  <a:effectLst/>
                  <a:ea typeface="Calibri" panose="020F0502020204030204" pitchFamily="34" charset="0"/>
                </a:endParaRPr>
              </a:p>
              <a:p>
                <a:pPr>
                  <a:lnSpc>
                    <a:spcPct val="150000"/>
                  </a:lnSpc>
                </a:pPr>
                <a:r>
                  <a:rPr lang="en-IN" sz="1800" b="1" dirty="0">
                    <a:ea typeface="Calibri" panose="020F0502020204030204" pitchFamily="34" charset="0"/>
                  </a:rPr>
                  <a:t>Eq. 3</a:t>
                </a:r>
                <a:r>
                  <a:rPr lang="en-US" sz="1800" b="1" dirty="0">
                    <a:effectLst/>
                    <a:ea typeface="Calibri" panose="020F0502020204030204" pitchFamily="34" charset="0"/>
                  </a:rPr>
                  <a:t> </a:t>
                </a:r>
                <a14:m>
                  <m:oMath xmlns:m="http://schemas.openxmlformats.org/officeDocument/2006/math">
                    <m:r>
                      <a:rPr lang="en-US" sz="1800" b="1" i="1" smtClean="0">
                        <a:effectLst/>
                        <a:latin typeface="Cambria Math" panose="02040503050406030204" pitchFamily="18" charset="0"/>
                        <a:ea typeface="Calibri" panose="020F0502020204030204" pitchFamily="34" charset="0"/>
                      </a:rPr>
                      <m:t>⇒ </m:t>
                    </m:r>
                  </m:oMath>
                </a14:m>
                <a:r>
                  <a:rPr lang="en-IN" sz="1800" b="1" dirty="0">
                    <a:ea typeface="Calibri" panose="020F0502020204030204" pitchFamily="34" charset="0"/>
                  </a:rPr>
                  <a:t>Taylor-type monetary policy rule</a:t>
                </a:r>
                <a:r>
                  <a:rPr lang="en-IN" sz="1800" dirty="0">
                    <a:ea typeface="Calibri" panose="020F0502020204030204" pitchFamily="34" charset="0"/>
                  </a:rPr>
                  <a:t>: N</a:t>
                </a:r>
                <a:r>
                  <a:rPr lang="en-GB" sz="1800" dirty="0" err="1">
                    <a:effectLst/>
                    <a:ea typeface="Times New Roman" panose="02020603050405020304" pitchFamily="18" charset="0"/>
                  </a:rPr>
                  <a:t>ot</a:t>
                </a:r>
                <a:r>
                  <a:rPr lang="en-GB" sz="1800" dirty="0">
                    <a:effectLst/>
                    <a:ea typeface="Times New Roman" panose="02020603050405020304" pitchFamily="18" charset="0"/>
                  </a:rPr>
                  <a:t> followed mechanically by any central bank, there is no denying that such  roles can serve as an important directional guidepost for monetary policy in general. </a:t>
                </a:r>
              </a:p>
              <a:p>
                <a:pPr lvl="1">
                  <a:lnSpc>
                    <a:spcPct val="150000"/>
                  </a:lnSpc>
                </a:pPr>
                <a:r>
                  <a:rPr lang="en-GB" sz="1800" b="1" i="1" dirty="0">
                    <a:effectLst/>
                    <a:ea typeface="Times New Roman" panose="02020603050405020304" pitchFamily="18" charset="0"/>
                  </a:rPr>
                  <a:t>However, the guidepost role is seriously challenged when the nominal interest rate approaches or attains the ZLB in an attempt by monetary authorities to get the economy out of a severe depression</a:t>
                </a:r>
                <a:r>
                  <a:rPr lang="en-GB" sz="1800" dirty="0">
                    <a:effectLst/>
                    <a:ea typeface="Times New Roman" panose="02020603050405020304" pitchFamily="18" charset="0"/>
                  </a:rPr>
                  <a:t>. </a:t>
                </a:r>
              </a:p>
              <a:p>
                <a:pPr lvl="1">
                  <a:lnSpc>
                    <a:spcPct val="150000"/>
                  </a:lnSpc>
                </a:pPr>
                <a:r>
                  <a:rPr lang="en-GB" sz="1800" dirty="0">
                    <a:effectLst/>
                    <a:ea typeface="Times New Roman" panose="02020603050405020304" pitchFamily="18" charset="0"/>
                  </a:rPr>
                  <a:t>In a severe depression inflation is likely to be well below the target  level and output much lower than the potential output. </a:t>
                </a:r>
                <a:r>
                  <a:rPr lang="en-GB" sz="1800" b="1" i="1" dirty="0">
                    <a:effectLst/>
                    <a:ea typeface="Times New Roman" panose="02020603050405020304" pitchFamily="18" charset="0"/>
                  </a:rPr>
                  <a:t>Thus the Taylor rule (eq. 3) would point to a lowering of nominal interest rates into (hitherto largely unexplored) negative territory</a:t>
                </a:r>
                <a:r>
                  <a:rPr lang="en-GB" sz="1800" dirty="0">
                    <a:effectLst/>
                    <a:ea typeface="Times New Roman" panose="02020603050405020304" pitchFamily="18" charset="0"/>
                  </a:rPr>
                  <a:t>. </a:t>
                </a:r>
                <a:endParaRPr lang="en-IN" sz="1800" dirty="0">
                  <a:effectLst/>
                  <a:ea typeface="Calibri" panose="020F0502020204030204" pitchFamily="34" charset="0"/>
                </a:endParaRPr>
              </a:p>
              <a:p>
                <a:pPr>
                  <a:lnSpc>
                    <a:spcPct val="150000"/>
                  </a:lnSpc>
                </a:pPr>
                <a:r>
                  <a:rPr lang="en-IN" sz="1800" b="1" dirty="0">
                    <a:effectLst/>
                    <a:ea typeface="Calibri" panose="020F0502020204030204" pitchFamily="34" charset="0"/>
                  </a:rPr>
                  <a:t>Eq. 4 </a:t>
                </a:r>
                <a14:m>
                  <m:oMath xmlns:m="http://schemas.openxmlformats.org/officeDocument/2006/math">
                    <m:r>
                      <a:rPr lang="en-US" sz="1800" b="1" i="1" smtClean="0">
                        <a:effectLst/>
                        <a:latin typeface="Cambria Math" panose="02040503050406030204" pitchFamily="18" charset="0"/>
                        <a:ea typeface="Calibri" panose="020F0502020204030204" pitchFamily="34" charset="0"/>
                      </a:rPr>
                      <m:t>⇒ </m:t>
                    </m:r>
                  </m:oMath>
                </a14:m>
                <a:r>
                  <a:rPr lang="en-IN" sz="1800" b="1" dirty="0">
                    <a:effectLst/>
                    <a:ea typeface="Calibri" panose="020F0502020204030204" pitchFamily="34" charset="0"/>
                  </a:rPr>
                  <a:t>Fisher rule</a:t>
                </a:r>
                <a:r>
                  <a:rPr lang="en-IN" sz="1800" dirty="0">
                    <a:effectLst/>
                    <a:ea typeface="Calibri" panose="020F0502020204030204" pitchFamily="34" charset="0"/>
                  </a:rPr>
                  <a:t>: </a:t>
                </a:r>
                <a:r>
                  <a:rPr lang="en-US" sz="1800" dirty="0">
                    <a:ea typeface="Calibri" panose="020F0502020204030204" pitchFamily="34" charset="0"/>
                  </a:rPr>
                  <a:t>D</a:t>
                </a:r>
                <a:r>
                  <a:rPr lang="en-US" sz="1800" dirty="0">
                    <a:effectLst/>
                    <a:ea typeface="Calibri" panose="020F0502020204030204" pitchFamily="34" charset="0"/>
                  </a:rPr>
                  <a:t>efinitional identity relating the </a:t>
                </a:r>
                <a:r>
                  <a:rPr lang="en-US" sz="1800" i="1" dirty="0">
                    <a:effectLst/>
                    <a:ea typeface="Calibri" panose="020F0502020204030204" pitchFamily="34" charset="0"/>
                  </a:rPr>
                  <a:t>actual real rate of interest</a:t>
                </a:r>
                <a:r>
                  <a:rPr lang="en-US" sz="1800" dirty="0">
                    <a:effectLst/>
                    <a:ea typeface="Calibri" panose="020F0502020204030204" pitchFamily="34" charset="0"/>
                  </a:rPr>
                  <a:t> to the difference between the nominal rate and expected inflation.</a:t>
                </a:r>
                <a:endParaRPr lang="en-IN" sz="1800" dirty="0">
                  <a:effectLst/>
                  <a:ea typeface="Calibri" panose="020F0502020204030204" pitchFamily="34" charset="0"/>
                </a:endParaRPr>
              </a:p>
              <a:p>
                <a:pPr>
                  <a:lnSpc>
                    <a:spcPct val="150000"/>
                  </a:lnSpc>
                </a:pPr>
                <a:endParaRPr lang="en-US" sz="1800" dirty="0">
                  <a:effectLst/>
                  <a:ea typeface="Calibri" panose="020F0502020204030204" pitchFamily="34" charset="0"/>
                </a:endParaRPr>
              </a:p>
              <a:p>
                <a:pPr>
                  <a:lnSpc>
                    <a:spcPct val="150000"/>
                  </a:lnSpc>
                </a:pPr>
                <a:endParaRPr lang="en-US" sz="1800" dirty="0">
                  <a:effectLst/>
                  <a:ea typeface="Calibri" panose="020F0502020204030204" pitchFamily="34" charset="0"/>
                </a:endParaRPr>
              </a:p>
            </p:txBody>
          </p:sp>
        </mc:Choice>
        <mc:Fallback xmlns="">
          <p:sp>
            <p:nvSpPr>
              <p:cNvPr id="2" name="Content Placeholder 1">
                <a:extLst>
                  <a:ext uri="{FF2B5EF4-FFF2-40B4-BE49-F238E27FC236}">
                    <a16:creationId xmlns:a16="http://schemas.microsoft.com/office/drawing/2014/main" id="{491D8DD8-BE1A-B5F5-F3E4-64E887C5C7C7}"/>
                  </a:ext>
                </a:extLst>
              </p:cNvPr>
              <p:cNvSpPr>
                <a:spLocks noGrp="1" noRot="1" noChangeAspect="1" noMove="1" noResize="1" noEditPoints="1" noAdjustHandles="1" noChangeArrowheads="1" noChangeShapeType="1" noTextEdit="1"/>
              </p:cNvSpPr>
              <p:nvPr>
                <p:ph idx="1"/>
              </p:nvPr>
            </p:nvSpPr>
            <p:spPr>
              <a:xfrm>
                <a:off x="609600" y="951347"/>
                <a:ext cx="10972800" cy="5340596"/>
              </a:xfrm>
              <a:blipFill>
                <a:blip r:embed="rId2"/>
                <a:stretch>
                  <a:fillRect r="-333"/>
                </a:stretch>
              </a:blipFill>
            </p:spPr>
            <p:txBody>
              <a:bodyPr/>
              <a:lstStyle/>
              <a:p>
                <a:r>
                  <a:rPr lang="en-IN">
                    <a:noFill/>
                  </a:rPr>
                  <a:t> </a:t>
                </a:r>
              </a:p>
            </p:txBody>
          </p:sp>
        </mc:Fallback>
      </mc:AlternateContent>
      <p:sp>
        <p:nvSpPr>
          <p:cNvPr id="3" name="Title 2">
            <a:extLst>
              <a:ext uri="{FF2B5EF4-FFF2-40B4-BE49-F238E27FC236}">
                <a16:creationId xmlns:a16="http://schemas.microsoft.com/office/drawing/2014/main" id="{040CB9CF-1BB6-039B-C907-9CC9F07CAD2C}"/>
              </a:ext>
            </a:extLst>
          </p:cNvPr>
          <p:cNvSpPr>
            <a:spLocks noGrp="1"/>
          </p:cNvSpPr>
          <p:nvPr>
            <p:ph type="title"/>
          </p:nvPr>
        </p:nvSpPr>
        <p:spPr/>
        <p:txBody>
          <a:bodyPr>
            <a:normAutofit fontScale="90000"/>
          </a:bodyPr>
          <a:lstStyle/>
          <a:p>
            <a:r>
              <a:rPr lang="en-US" dirty="0"/>
              <a:t>Review of New Consensus Macroeconomics (NCM)</a:t>
            </a:r>
            <a:endParaRPr lang="en-IN" dirty="0"/>
          </a:p>
        </p:txBody>
      </p:sp>
    </p:spTree>
    <p:extLst>
      <p:ext uri="{BB962C8B-B14F-4D97-AF65-F5344CB8AC3E}">
        <p14:creationId xmlns:p14="http://schemas.microsoft.com/office/powerpoint/2010/main" val="620476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91D8DD8-BE1A-B5F5-F3E4-64E887C5C7C7}"/>
              </a:ext>
            </a:extLst>
          </p:cNvPr>
          <p:cNvSpPr>
            <a:spLocks noGrp="1"/>
          </p:cNvSpPr>
          <p:nvPr>
            <p:ph idx="1"/>
          </p:nvPr>
        </p:nvSpPr>
        <p:spPr>
          <a:xfrm>
            <a:off x="609600" y="951347"/>
            <a:ext cx="10972800" cy="5340596"/>
          </a:xfrm>
        </p:spPr>
        <p:txBody>
          <a:bodyPr>
            <a:normAutofit/>
          </a:bodyPr>
          <a:lstStyle/>
          <a:p>
            <a:pPr marL="0" marR="0" algn="just">
              <a:lnSpc>
                <a:spcPct val="115000"/>
              </a:lnSpc>
              <a:spcBef>
                <a:spcPts val="600"/>
              </a:spcBef>
              <a:spcAft>
                <a:spcPts val="0"/>
              </a:spcAft>
            </a:pPr>
            <a:r>
              <a:rPr lang="en-GB" sz="2000" dirty="0">
                <a:effectLst/>
                <a:latin typeface="Times New Roman" panose="02020603050405020304" pitchFamily="18" charset="0"/>
                <a:ea typeface="Times New Roman" panose="02020603050405020304" pitchFamily="18" charset="0"/>
              </a:rPr>
              <a:t>Basic problem with </a:t>
            </a:r>
            <a:r>
              <a:rPr lang="en-GB" sz="2000" i="1" u="sng" dirty="0">
                <a:effectLst/>
                <a:latin typeface="Times New Roman" panose="02020603050405020304" pitchFamily="18" charset="0"/>
                <a:ea typeface="Times New Roman" panose="02020603050405020304" pitchFamily="18" charset="0"/>
              </a:rPr>
              <a:t>lower and longer </a:t>
            </a:r>
            <a:r>
              <a:rPr lang="en-GB" sz="2000" dirty="0">
                <a:effectLst/>
                <a:latin typeface="Times New Roman" panose="02020603050405020304" pitchFamily="18" charset="0"/>
                <a:ea typeface="Times New Roman" panose="02020603050405020304" pitchFamily="18" charset="0"/>
              </a:rPr>
              <a:t>interest rates is that it makes currency more attractive to hold than bonds as the liquidity offered by currency outweighs the low interest on bonds.</a:t>
            </a:r>
            <a:endParaRPr lang="en-GB" sz="2000" dirty="0">
              <a:ea typeface="Times New Roman" panose="02020603050405020304" pitchFamily="18" charset="0"/>
              <a:cs typeface="Mangal" panose="02040503050203030202" pitchFamily="18" charset="0"/>
            </a:endParaRPr>
          </a:p>
          <a:p>
            <a:pPr marL="0" marR="0" algn="just">
              <a:lnSpc>
                <a:spcPct val="115000"/>
              </a:lnSpc>
              <a:spcBef>
                <a:spcPts val="600"/>
              </a:spcBef>
              <a:spcAft>
                <a:spcPts val="0"/>
              </a:spcAft>
            </a:pPr>
            <a:r>
              <a:rPr lang="en-GB" sz="2000" dirty="0">
                <a:ea typeface="Times New Roman" panose="02020603050405020304" pitchFamily="18" charset="0"/>
                <a:cs typeface="Mangal" panose="02040503050203030202" pitchFamily="18" charset="0"/>
              </a:rPr>
              <a:t>Economists have suggested</a:t>
            </a:r>
            <a:r>
              <a:rPr lang="en-GB" sz="2000" dirty="0">
                <a:effectLst/>
                <a:latin typeface="Times New Roman" panose="02020603050405020304" pitchFamily="18" charset="0"/>
                <a:ea typeface="Times New Roman" panose="02020603050405020304" pitchFamily="18" charset="0"/>
                <a:cs typeface="Mangal" panose="02040503050203030202" pitchFamily="18" charset="0"/>
              </a:rPr>
              <a:t> numerous solutions to overcome the ZLB (including some being adopted by policymakers) which can be classified taxonomically into three broad categories :</a:t>
            </a:r>
            <a:endParaRPr lang="en-IN" sz="2000" dirty="0">
              <a:effectLst/>
              <a:latin typeface="Calibri" panose="020F0502020204030204" pitchFamily="34" charset="0"/>
              <a:ea typeface="Calibri" panose="020F0502020204030204" pitchFamily="34" charset="0"/>
              <a:cs typeface="Mangal" panose="02040503050203030202" pitchFamily="18" charset="0"/>
            </a:endParaRPr>
          </a:p>
          <a:p>
            <a:pPr marL="598932" lvl="1" indent="-342900" algn="just">
              <a:lnSpc>
                <a:spcPct val="115000"/>
              </a:lnSpc>
              <a:spcBef>
                <a:spcPts val="600"/>
              </a:spcBef>
              <a:buFont typeface="+mj-lt"/>
              <a:buAutoNum type="arabicPeriod"/>
            </a:pPr>
            <a:r>
              <a:rPr lang="en-GB" sz="2000" dirty="0">
                <a:effectLst/>
                <a:latin typeface="Times New Roman" panose="02020603050405020304" pitchFamily="18" charset="0"/>
                <a:ea typeface="Times New Roman" panose="02020603050405020304" pitchFamily="18" charset="0"/>
                <a:cs typeface="Mangal" panose="02040503050203030202" pitchFamily="18" charset="0"/>
              </a:rPr>
              <a:t>Suggestions that the ZLB is not unsurmountable</a:t>
            </a:r>
            <a:endParaRPr lang="en-IN" sz="2000" dirty="0">
              <a:effectLst/>
              <a:latin typeface="Calibri" panose="020F0502020204030204" pitchFamily="34" charset="0"/>
              <a:ea typeface="Calibri" panose="020F0502020204030204" pitchFamily="34" charset="0"/>
              <a:cs typeface="Mangal" panose="02040503050203030202" pitchFamily="18" charset="0"/>
            </a:endParaRPr>
          </a:p>
          <a:p>
            <a:pPr marL="598932" lvl="1" indent="-342900" algn="just">
              <a:lnSpc>
                <a:spcPct val="115000"/>
              </a:lnSpc>
              <a:spcBef>
                <a:spcPts val="600"/>
              </a:spcBef>
              <a:buFont typeface="+mj-lt"/>
              <a:buAutoNum type="arabicPeriod"/>
            </a:pPr>
            <a:r>
              <a:rPr lang="en-GB" sz="2000" dirty="0">
                <a:effectLst/>
                <a:latin typeface="Times New Roman" panose="02020603050405020304" pitchFamily="18" charset="0"/>
                <a:ea typeface="Times New Roman" panose="02020603050405020304" pitchFamily="18" charset="0"/>
                <a:cs typeface="Mangal" panose="02040503050203030202" pitchFamily="18" charset="0"/>
              </a:rPr>
              <a:t>Those based explicitly on the Keynesian theory of liquidity preference and the </a:t>
            </a:r>
            <a:r>
              <a:rPr lang="en-GB" sz="2000" i="1" dirty="0">
                <a:effectLst/>
                <a:latin typeface="Times New Roman" panose="02020603050405020304" pitchFamily="18" charset="0"/>
                <a:ea typeface="Times New Roman" panose="02020603050405020304" pitchFamily="18" charset="0"/>
                <a:cs typeface="Mangal" panose="02040503050203030202" pitchFamily="18" charset="0"/>
              </a:rPr>
              <a:t>liquidity trap </a:t>
            </a:r>
            <a:endParaRPr lang="en-IN" sz="2000" dirty="0">
              <a:effectLst/>
              <a:latin typeface="Calibri" panose="020F0502020204030204" pitchFamily="34" charset="0"/>
              <a:ea typeface="Calibri" panose="020F0502020204030204" pitchFamily="34" charset="0"/>
              <a:cs typeface="Mangal" panose="02040503050203030202" pitchFamily="18" charset="0"/>
            </a:endParaRPr>
          </a:p>
          <a:p>
            <a:pPr marL="598932" lvl="1" indent="-342900" algn="just">
              <a:lnSpc>
                <a:spcPct val="115000"/>
              </a:lnSpc>
              <a:spcBef>
                <a:spcPts val="600"/>
              </a:spcBef>
              <a:buFont typeface="+mj-lt"/>
              <a:buAutoNum type="arabicPeriod"/>
            </a:pPr>
            <a:r>
              <a:rPr lang="en-GB" sz="2000" dirty="0">
                <a:effectLst/>
                <a:latin typeface="Times New Roman" panose="02020603050405020304" pitchFamily="18" charset="0"/>
                <a:ea typeface="Times New Roman" panose="02020603050405020304" pitchFamily="18" charset="0"/>
                <a:cs typeface="Mangal" panose="02040503050203030202" pitchFamily="18" charset="0"/>
              </a:rPr>
              <a:t>Those which are based on the </a:t>
            </a:r>
            <a:r>
              <a:rPr lang="en-GB" sz="2000" dirty="0" err="1">
                <a:effectLst/>
                <a:latin typeface="Times New Roman" panose="02020603050405020304" pitchFamily="18" charset="0"/>
                <a:ea typeface="Times New Roman" panose="02020603050405020304" pitchFamily="18" charset="0"/>
                <a:cs typeface="Mangal" panose="02040503050203030202" pitchFamily="18" charset="0"/>
              </a:rPr>
              <a:t>Hawtreyan</a:t>
            </a:r>
            <a:r>
              <a:rPr lang="en-GB" sz="2000" dirty="0">
                <a:effectLst/>
                <a:latin typeface="Times New Roman" panose="02020603050405020304" pitchFamily="18" charset="0"/>
                <a:ea typeface="Times New Roman" panose="02020603050405020304" pitchFamily="18" charset="0"/>
                <a:cs typeface="Mangal" panose="02040503050203030202" pitchFamily="18" charset="0"/>
              </a:rPr>
              <a:t> concept of </a:t>
            </a:r>
            <a:r>
              <a:rPr lang="en-GB" sz="2000" b="1" i="1" dirty="0">
                <a:effectLst/>
                <a:latin typeface="Times New Roman" panose="02020603050405020304" pitchFamily="18" charset="0"/>
                <a:ea typeface="Times New Roman" panose="02020603050405020304" pitchFamily="18" charset="0"/>
                <a:cs typeface="Mangal" panose="02040503050203030202" pitchFamily="18" charset="0"/>
              </a:rPr>
              <a:t>credit deadlock </a:t>
            </a:r>
            <a:r>
              <a:rPr lang="en-GB" sz="2000" dirty="0">
                <a:effectLst/>
                <a:latin typeface="Times New Roman" panose="02020603050405020304" pitchFamily="18" charset="0"/>
                <a:ea typeface="Times New Roman" panose="02020603050405020304" pitchFamily="18" charset="0"/>
                <a:cs typeface="Mangal" panose="02040503050203030202" pitchFamily="18" charset="0"/>
              </a:rPr>
              <a:t>(</a:t>
            </a:r>
            <a:r>
              <a:rPr lang="en-US" sz="2000" dirty="0">
                <a:effectLst/>
                <a:ea typeface="Calibri" panose="020F0502020204030204" pitchFamily="34" charset="0"/>
              </a:rPr>
              <a:t>Most of those suggesting these measures seem to be unaware of their origin in the 1920-40 works of </a:t>
            </a:r>
            <a:r>
              <a:rPr lang="en-US" sz="2000" dirty="0" err="1">
                <a:effectLst/>
                <a:ea typeface="Calibri" panose="020F0502020204030204" pitchFamily="34" charset="0"/>
              </a:rPr>
              <a:t>Hawtrey</a:t>
            </a:r>
            <a:r>
              <a:rPr lang="en-US" sz="2000" dirty="0">
                <a:effectLst/>
                <a:ea typeface="Calibri" panose="020F0502020204030204" pitchFamily="34" charset="0"/>
              </a:rPr>
              <a:t> (see </a:t>
            </a:r>
            <a:r>
              <a:rPr lang="en-US" sz="2000" dirty="0" err="1">
                <a:effectLst/>
                <a:ea typeface="Calibri" panose="020F0502020204030204" pitchFamily="34" charset="0"/>
              </a:rPr>
              <a:t>Hawtrey</a:t>
            </a:r>
            <a:r>
              <a:rPr lang="en-US" sz="2000" dirty="0">
                <a:effectLst/>
                <a:ea typeface="Calibri" panose="020F0502020204030204" pitchFamily="34" charset="0"/>
              </a:rPr>
              <a:t> (1928, 1932, 1950 etc.))</a:t>
            </a:r>
          </a:p>
          <a:p>
            <a:pPr marL="342900" indent="-342900" algn="just">
              <a:lnSpc>
                <a:spcPct val="115000"/>
              </a:lnSpc>
              <a:spcBef>
                <a:spcPts val="600"/>
              </a:spcBef>
            </a:pPr>
            <a:endParaRPr lang="en-IN" sz="2000" dirty="0">
              <a:effectLst/>
              <a:ea typeface="Calibri" panose="020F0502020204030204" pitchFamily="34" charset="0"/>
            </a:endParaRPr>
          </a:p>
          <a:p>
            <a:pPr>
              <a:lnSpc>
                <a:spcPct val="150000"/>
              </a:lnSpc>
            </a:pPr>
            <a:endParaRPr lang="en-US" sz="2000" dirty="0">
              <a:effectLst/>
              <a:ea typeface="Calibri" panose="020F0502020204030204" pitchFamily="34" charset="0"/>
            </a:endParaRPr>
          </a:p>
        </p:txBody>
      </p:sp>
      <p:sp>
        <p:nvSpPr>
          <p:cNvPr id="3" name="Title 2">
            <a:extLst>
              <a:ext uri="{FF2B5EF4-FFF2-40B4-BE49-F238E27FC236}">
                <a16:creationId xmlns:a16="http://schemas.microsoft.com/office/drawing/2014/main" id="{040CB9CF-1BB6-039B-C907-9CC9F07CAD2C}"/>
              </a:ext>
            </a:extLst>
          </p:cNvPr>
          <p:cNvSpPr>
            <a:spLocks noGrp="1"/>
          </p:cNvSpPr>
          <p:nvPr>
            <p:ph type="title"/>
          </p:nvPr>
        </p:nvSpPr>
        <p:spPr/>
        <p:txBody>
          <a:bodyPr>
            <a:normAutofit fontScale="90000"/>
          </a:bodyPr>
          <a:lstStyle/>
          <a:p>
            <a:r>
              <a:rPr lang="en-US" dirty="0"/>
              <a:t>Zero Lower Bound (ZLB)</a:t>
            </a:r>
            <a:endParaRPr lang="en-IN" dirty="0"/>
          </a:p>
        </p:txBody>
      </p:sp>
    </p:spTree>
    <p:extLst>
      <p:ext uri="{BB962C8B-B14F-4D97-AF65-F5344CB8AC3E}">
        <p14:creationId xmlns:p14="http://schemas.microsoft.com/office/powerpoint/2010/main" val="1150421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91D8DD8-BE1A-B5F5-F3E4-64E887C5C7C7}"/>
              </a:ext>
            </a:extLst>
          </p:cNvPr>
          <p:cNvSpPr>
            <a:spLocks noGrp="1"/>
          </p:cNvSpPr>
          <p:nvPr>
            <p:ph idx="1"/>
          </p:nvPr>
        </p:nvSpPr>
        <p:spPr>
          <a:xfrm>
            <a:off x="609600" y="951347"/>
            <a:ext cx="10972800" cy="5340596"/>
          </a:xfrm>
        </p:spPr>
        <p:txBody>
          <a:bodyPr>
            <a:normAutofit/>
          </a:bodyPr>
          <a:lstStyle/>
          <a:p>
            <a:pPr marL="0" indent="0" algn="just">
              <a:lnSpc>
                <a:spcPct val="115000"/>
              </a:lnSpc>
              <a:spcBef>
                <a:spcPts val="600"/>
              </a:spcBef>
              <a:buNone/>
            </a:pPr>
            <a:r>
              <a:rPr lang="en-US" sz="2200" b="1" dirty="0">
                <a:ea typeface="Calibri" panose="020F0502020204030204" pitchFamily="34" charset="0"/>
              </a:rPr>
              <a:t>Taxation mechanism on currency to cancel the </a:t>
            </a:r>
            <a:r>
              <a:rPr lang="en-GB" sz="2200" b="1" dirty="0">
                <a:effectLst/>
                <a:latin typeface="Times New Roman" panose="02020603050405020304" pitchFamily="18" charset="0"/>
                <a:ea typeface="Times New Roman" panose="02020603050405020304" pitchFamily="18" charset="0"/>
              </a:rPr>
              <a:t>advantage of currency over bonds </a:t>
            </a:r>
            <a:r>
              <a:rPr lang="en-GB" sz="2200" dirty="0">
                <a:effectLst/>
                <a:latin typeface="Times New Roman" panose="02020603050405020304" pitchFamily="18" charset="0"/>
                <a:ea typeface="Times New Roman" panose="02020603050405020304" pitchFamily="18" charset="0"/>
              </a:rPr>
              <a:t>:</a:t>
            </a:r>
          </a:p>
          <a:p>
            <a:pPr marL="342900" indent="-342900" algn="just">
              <a:lnSpc>
                <a:spcPct val="115000"/>
              </a:lnSpc>
              <a:spcBef>
                <a:spcPts val="600"/>
              </a:spcBef>
            </a:pPr>
            <a:r>
              <a:rPr lang="en-GB" sz="2200" dirty="0">
                <a:effectLst/>
                <a:latin typeface="Times New Roman" panose="02020603050405020304" pitchFamily="18" charset="0"/>
                <a:ea typeface="Times New Roman" panose="02020603050405020304" pitchFamily="18" charset="0"/>
              </a:rPr>
              <a:t>If the nominal interest on bonds were made say -0.5% , in the absence of  a penalty on currency holdings, there would be a flight to currency and bond markets would collapse. If a penalty on currency holdings were levied amounting to 0.75% say, then such a situation could be averted. </a:t>
            </a:r>
          </a:p>
          <a:p>
            <a:pPr marL="342900" indent="-342900" algn="just">
              <a:lnSpc>
                <a:spcPct val="115000"/>
              </a:lnSpc>
              <a:spcBef>
                <a:spcPts val="600"/>
              </a:spcBef>
            </a:pPr>
            <a:r>
              <a:rPr lang="en-GB" sz="2200" dirty="0">
                <a:effectLst/>
                <a:latin typeface="Times New Roman" panose="02020603050405020304" pitchFamily="18" charset="0"/>
                <a:ea typeface="Times New Roman" panose="02020603050405020304" pitchFamily="18" charset="0"/>
              </a:rPr>
              <a:t>Earliest penalty mechanism was proposed by Gesell (1916): Requirement of periodically affixing stamps on currency notes, so that the longer one held a currency note the greater the penalty. </a:t>
            </a:r>
          </a:p>
          <a:p>
            <a:pPr marL="342900" indent="-342900" algn="just">
              <a:lnSpc>
                <a:spcPct val="115000"/>
              </a:lnSpc>
              <a:spcBef>
                <a:spcPts val="600"/>
              </a:spcBef>
            </a:pPr>
            <a:r>
              <a:rPr lang="en-GB" sz="2200" dirty="0">
                <a:effectLst/>
                <a:latin typeface="Times New Roman" panose="02020603050405020304" pitchFamily="18" charset="0"/>
                <a:ea typeface="Times New Roman" panose="02020603050405020304" pitchFamily="18" charset="0"/>
              </a:rPr>
              <a:t>A modified modern technology version of penalty: Replace the stamp requirement by that of magnetic strips (see </a:t>
            </a:r>
            <a:r>
              <a:rPr lang="en-GB" sz="2200" dirty="0" err="1">
                <a:effectLst/>
                <a:latin typeface="Times New Roman" panose="02020603050405020304" pitchFamily="18" charset="0"/>
                <a:ea typeface="Times New Roman" panose="02020603050405020304" pitchFamily="18" charset="0"/>
              </a:rPr>
              <a:t>Goodfriend</a:t>
            </a:r>
            <a:r>
              <a:rPr lang="en-GB" sz="2200" dirty="0">
                <a:effectLst/>
                <a:latin typeface="Times New Roman" panose="02020603050405020304" pitchFamily="18" charset="0"/>
                <a:ea typeface="Times New Roman" panose="02020603050405020304" pitchFamily="18" charset="0"/>
              </a:rPr>
              <a:t> (2000)). Even in its modern version this scheme would present several difficulties in implementation and therefore ranks low on feasibility.</a:t>
            </a:r>
          </a:p>
          <a:p>
            <a:pPr marL="285750" indent="-285750" algn="just">
              <a:lnSpc>
                <a:spcPct val="115000"/>
              </a:lnSpc>
              <a:spcBef>
                <a:spcPts val="600"/>
              </a:spcBef>
            </a:pPr>
            <a:endParaRPr lang="en-GB" sz="2200" b="1" dirty="0">
              <a:effectLst/>
              <a:latin typeface="Times New Roman" panose="02020603050405020304" pitchFamily="18" charset="0"/>
              <a:ea typeface="Times New Roman" panose="02020603050405020304" pitchFamily="18" charset="0"/>
            </a:endParaRPr>
          </a:p>
          <a:p>
            <a:pPr marL="598932" lvl="1" indent="-342900" algn="just">
              <a:lnSpc>
                <a:spcPct val="115000"/>
              </a:lnSpc>
              <a:spcBef>
                <a:spcPts val="600"/>
              </a:spcBef>
            </a:pPr>
            <a:endParaRPr lang="en-US" sz="2200" dirty="0">
              <a:ea typeface="Calibri" panose="020F0502020204030204" pitchFamily="34" charset="0"/>
            </a:endParaRPr>
          </a:p>
          <a:p>
            <a:pPr>
              <a:lnSpc>
                <a:spcPct val="150000"/>
              </a:lnSpc>
            </a:pPr>
            <a:endParaRPr lang="en-US" sz="2200" dirty="0">
              <a:effectLst/>
              <a:ea typeface="Calibri" panose="020F0502020204030204" pitchFamily="34" charset="0"/>
            </a:endParaRPr>
          </a:p>
        </p:txBody>
      </p:sp>
      <p:sp>
        <p:nvSpPr>
          <p:cNvPr id="3" name="Title 2">
            <a:extLst>
              <a:ext uri="{FF2B5EF4-FFF2-40B4-BE49-F238E27FC236}">
                <a16:creationId xmlns:a16="http://schemas.microsoft.com/office/drawing/2014/main" id="{040CB9CF-1BB6-039B-C907-9CC9F07CAD2C}"/>
              </a:ext>
            </a:extLst>
          </p:cNvPr>
          <p:cNvSpPr>
            <a:spLocks noGrp="1"/>
          </p:cNvSpPr>
          <p:nvPr>
            <p:ph type="title"/>
          </p:nvPr>
        </p:nvSpPr>
        <p:spPr/>
        <p:txBody>
          <a:bodyPr>
            <a:normAutofit fontScale="90000"/>
          </a:bodyPr>
          <a:lstStyle/>
          <a:p>
            <a:r>
              <a:rPr lang="en-US" dirty="0"/>
              <a:t>Solutions: ZLB is surmountable</a:t>
            </a:r>
            <a:endParaRPr lang="en-IN" dirty="0"/>
          </a:p>
        </p:txBody>
      </p:sp>
    </p:spTree>
    <p:extLst>
      <p:ext uri="{BB962C8B-B14F-4D97-AF65-F5344CB8AC3E}">
        <p14:creationId xmlns:p14="http://schemas.microsoft.com/office/powerpoint/2010/main" val="2246300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4B3B123-5B6F-CD29-8C1A-626ACAAA9682}"/>
              </a:ext>
            </a:extLst>
          </p:cNvPr>
          <p:cNvSpPr>
            <a:spLocks noGrp="1"/>
          </p:cNvSpPr>
          <p:nvPr>
            <p:ph idx="1"/>
          </p:nvPr>
        </p:nvSpPr>
        <p:spPr/>
        <p:txBody>
          <a:bodyPr>
            <a:noAutofit/>
          </a:bodyPr>
          <a:lstStyle/>
          <a:p>
            <a:pPr marL="0" indent="0" algn="just">
              <a:lnSpc>
                <a:spcPct val="115000"/>
              </a:lnSpc>
              <a:spcBef>
                <a:spcPts val="600"/>
              </a:spcBef>
              <a:buNone/>
            </a:pPr>
            <a:r>
              <a:rPr lang="en-GB" sz="2200" b="1" dirty="0">
                <a:ea typeface="Times New Roman" panose="02020603050405020304" pitchFamily="18" charset="0"/>
              </a:rPr>
              <a:t>D</a:t>
            </a:r>
            <a:r>
              <a:rPr lang="en-GB" sz="2200" b="1" dirty="0">
                <a:effectLst/>
                <a:latin typeface="Times New Roman" panose="02020603050405020304" pitchFamily="18" charset="0"/>
                <a:ea typeface="Times New Roman" panose="02020603050405020304" pitchFamily="18" charset="0"/>
              </a:rPr>
              <a:t>emonetization of large notes (see Rogoff (2017)): a more practical alternative</a:t>
            </a:r>
          </a:p>
          <a:p>
            <a:pPr marL="285750" indent="-285750" algn="just">
              <a:lnSpc>
                <a:spcPct val="115000"/>
              </a:lnSpc>
              <a:spcBef>
                <a:spcPts val="600"/>
              </a:spcBef>
            </a:pPr>
            <a:r>
              <a:rPr lang="en-GB" sz="2200" dirty="0">
                <a:ea typeface="Times New Roman" panose="02020603050405020304" pitchFamily="18" charset="0"/>
              </a:rPr>
              <a:t>Demonetization would force the hoarders of large notes (mainly in the shadow economy) to change their currency hoards into smaller notes thus increasing the costs of carrying and storage considerably. </a:t>
            </a:r>
          </a:p>
          <a:p>
            <a:pPr marL="285750" indent="-285750" algn="just">
              <a:lnSpc>
                <a:spcPct val="115000"/>
              </a:lnSpc>
              <a:spcBef>
                <a:spcPts val="600"/>
              </a:spcBef>
            </a:pPr>
            <a:r>
              <a:rPr lang="en-GB" sz="2200" dirty="0">
                <a:ea typeface="Times New Roman" panose="02020603050405020304" pitchFamily="18" charset="0"/>
              </a:rPr>
              <a:t>M</a:t>
            </a:r>
            <a:r>
              <a:rPr lang="en-GB" sz="2200" dirty="0">
                <a:effectLst/>
                <a:latin typeface="Times New Roman" panose="02020603050405020304" pitchFamily="18" charset="0"/>
                <a:ea typeface="Times New Roman" panose="02020603050405020304" pitchFamily="18" charset="0"/>
              </a:rPr>
              <a:t>ethod is likely to work </a:t>
            </a:r>
            <a:r>
              <a:rPr lang="en-GB" sz="2200" b="1" i="1" dirty="0">
                <a:effectLst/>
                <a:latin typeface="Times New Roman" panose="02020603050405020304" pitchFamily="18" charset="0"/>
                <a:ea typeface="Times New Roman" panose="02020603050405020304" pitchFamily="18" charset="0"/>
              </a:rPr>
              <a:t>only</a:t>
            </a:r>
            <a:r>
              <a:rPr lang="en-GB" sz="2200" dirty="0">
                <a:effectLst/>
                <a:latin typeface="Times New Roman" panose="02020603050405020304" pitchFamily="18" charset="0"/>
                <a:ea typeface="Times New Roman" panose="02020603050405020304" pitchFamily="18" charset="0"/>
              </a:rPr>
              <a:t> where the large notes’ denomination substantially exceeds the denominations most favoured in the bulk of national transactions, or alternatively the large notes are primarily used for hoarding in the shadow economy rather than for ordinary transactions. </a:t>
            </a:r>
          </a:p>
          <a:p>
            <a:pPr marL="511620" lvl="1" indent="-255588" algn="just">
              <a:lnSpc>
                <a:spcPct val="115000"/>
              </a:lnSpc>
              <a:spcBef>
                <a:spcPts val="600"/>
              </a:spcBef>
            </a:pPr>
            <a:r>
              <a:rPr lang="en-GB" sz="2200" dirty="0">
                <a:effectLst/>
                <a:latin typeface="Times New Roman" panose="02020603050405020304" pitchFamily="18" charset="0"/>
                <a:ea typeface="Times New Roman" panose="02020603050405020304" pitchFamily="18" charset="0"/>
              </a:rPr>
              <a:t>If this condition is not fulfilled the demonetization experiment is likely to have very little impact on the shadow economy — the Indian demonetization of 2016 being a recent example. </a:t>
            </a:r>
          </a:p>
          <a:p>
            <a:pPr marL="255588" marR="0" indent="-255588" algn="just">
              <a:lnSpc>
                <a:spcPct val="115000"/>
              </a:lnSpc>
              <a:spcBef>
                <a:spcPts val="600"/>
              </a:spcBef>
              <a:spcAft>
                <a:spcPts val="0"/>
              </a:spcAft>
            </a:pPr>
            <a:r>
              <a:rPr lang="en-GB" sz="2200" dirty="0">
                <a:effectLst/>
                <a:latin typeface="Times New Roman" panose="02020603050405020304" pitchFamily="18" charset="0"/>
                <a:ea typeface="Times New Roman" panose="02020603050405020304" pitchFamily="18" charset="0"/>
              </a:rPr>
              <a:t>Demonetization also poses severe problems for the agriculture and rural sectors, where most transactions are conducted via cash (which was also experienced in the Indian context).</a:t>
            </a:r>
            <a:endParaRPr lang="en-IN" sz="2200" dirty="0">
              <a:effectLst/>
              <a:latin typeface="Calibri" panose="020F0502020204030204" pitchFamily="34" charset="0"/>
              <a:ea typeface="Calibri" panose="020F0502020204030204" pitchFamily="34" charset="0"/>
              <a:cs typeface="Mangal" panose="02040503050203030202" pitchFamily="18" charset="0"/>
            </a:endParaRPr>
          </a:p>
          <a:p>
            <a:endParaRPr lang="en-IN" sz="2200" dirty="0"/>
          </a:p>
        </p:txBody>
      </p:sp>
      <p:sp>
        <p:nvSpPr>
          <p:cNvPr id="3" name="Title 2">
            <a:extLst>
              <a:ext uri="{FF2B5EF4-FFF2-40B4-BE49-F238E27FC236}">
                <a16:creationId xmlns:a16="http://schemas.microsoft.com/office/drawing/2014/main" id="{17A15A71-C1CD-3E17-5E65-522252D0F8D8}"/>
              </a:ext>
            </a:extLst>
          </p:cNvPr>
          <p:cNvSpPr>
            <a:spLocks noGrp="1"/>
          </p:cNvSpPr>
          <p:nvPr>
            <p:ph type="title"/>
          </p:nvPr>
        </p:nvSpPr>
        <p:spPr/>
        <p:txBody>
          <a:bodyPr>
            <a:normAutofit fontScale="90000"/>
          </a:bodyPr>
          <a:lstStyle/>
          <a:p>
            <a:r>
              <a:rPr lang="en-US" dirty="0"/>
              <a:t>Solutions: ZLB is surmountable</a:t>
            </a:r>
            <a:endParaRPr lang="en-IN" dirty="0"/>
          </a:p>
        </p:txBody>
      </p:sp>
    </p:spTree>
    <p:extLst>
      <p:ext uri="{BB962C8B-B14F-4D97-AF65-F5344CB8AC3E}">
        <p14:creationId xmlns:p14="http://schemas.microsoft.com/office/powerpoint/2010/main" val="8049514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extLst>
    <a:ext uri="{05A4C25C-085E-4340-85A3-A5531E510DB2}">
      <thm15:themeFamily xmlns:thm15="http://schemas.microsoft.com/office/thememl/2012/main" name="Theme1" id="{3BC66C98-B923-4D0B-8A80-715DD5C6C6AB}" vid="{31BEF36C-C140-472E-9300-61F13BE31249}"/>
    </a:ext>
  </a:extLst>
</a:theme>
</file>

<file path=docProps/app.xml><?xml version="1.0" encoding="utf-8"?>
<Properties xmlns="http://schemas.openxmlformats.org/officeDocument/2006/extended-properties" xmlns:vt="http://schemas.openxmlformats.org/officeDocument/2006/docPropsVTypes">
  <Template>Theme1</Template>
  <TotalTime>1484</TotalTime>
  <Words>5511</Words>
  <Application>Microsoft Office PowerPoint</Application>
  <PresentationFormat>Widescreen</PresentationFormat>
  <Paragraphs>196</Paragraphs>
  <Slides>29</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29</vt:i4>
      </vt:variant>
    </vt:vector>
  </HeadingPairs>
  <TitlesOfParts>
    <vt:vector size="39" baseType="lpstr">
      <vt:lpstr>Arial</vt:lpstr>
      <vt:lpstr>Calibri</vt:lpstr>
      <vt:lpstr>Cambria</vt:lpstr>
      <vt:lpstr>Cambria Math</vt:lpstr>
      <vt:lpstr>Lucida Sans Unicode</vt:lpstr>
      <vt:lpstr>Times New Roman</vt:lpstr>
      <vt:lpstr>Verdana</vt:lpstr>
      <vt:lpstr>Wingdings 2</vt:lpstr>
      <vt:lpstr>Wingdings 3</vt:lpstr>
      <vt:lpstr>Theme1</vt:lpstr>
      <vt:lpstr>Stabilization policy options in a  “Lower and Longer” (L&amp;L) interest rates environment</vt:lpstr>
      <vt:lpstr>Outline</vt:lpstr>
      <vt:lpstr>Introduction</vt:lpstr>
      <vt:lpstr>Introduction</vt:lpstr>
      <vt:lpstr>Review of New Consensus Macroeconomics (NCM)</vt:lpstr>
      <vt:lpstr>Review of New Consensus Macroeconomics (NCM)</vt:lpstr>
      <vt:lpstr>Zero Lower Bound (ZLB)</vt:lpstr>
      <vt:lpstr>Solutions: ZLB is surmountable</vt:lpstr>
      <vt:lpstr>Solutions: ZLB is surmountable</vt:lpstr>
      <vt:lpstr>Solutions: ZLB is surmountable</vt:lpstr>
      <vt:lpstr>Keynesian liquidity trap</vt:lpstr>
      <vt:lpstr>Solutions to ZLB based on the liquidity trap</vt:lpstr>
      <vt:lpstr>Solutions to ZLB based on the liquidity trap</vt:lpstr>
      <vt:lpstr>Solutions to ZLB based on the liquidity trap</vt:lpstr>
      <vt:lpstr>Solutions to ZLB based on the liquidity trap</vt:lpstr>
      <vt:lpstr>Solutions to ZLB based on the liquidity trap</vt:lpstr>
      <vt:lpstr>Solutions to ZLB based on the liquidity trap</vt:lpstr>
      <vt:lpstr>Quantitative Easing (QE)</vt:lpstr>
      <vt:lpstr>Quantitative Easing (QE)</vt:lpstr>
      <vt:lpstr>Quantitative Easing (QE)</vt:lpstr>
      <vt:lpstr>QE: An unacknowledged debt to a forgotten economist</vt:lpstr>
      <vt:lpstr>QE: An unacknowledged debt to a forgotten economist</vt:lpstr>
      <vt:lpstr>QE: An unacknowledged debt to a forgotten economist</vt:lpstr>
      <vt:lpstr>QE: An unacknowledged debt to a forgotten economist</vt:lpstr>
      <vt:lpstr>Hawtrey and QE</vt:lpstr>
      <vt:lpstr>Hawtrey and QE</vt:lpstr>
      <vt:lpstr>Hawtrey and QE</vt:lpstr>
      <vt:lpstr>Conclusion </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Stabilization</dc:title>
  <dc:creator>ADITI C</dc:creator>
  <cp:lastModifiedBy>ADITI C</cp:lastModifiedBy>
  <cp:revision>2</cp:revision>
  <dcterms:created xsi:type="dcterms:W3CDTF">2024-04-20T05:02:44Z</dcterms:created>
  <dcterms:modified xsi:type="dcterms:W3CDTF">2024-04-21T07:10:41Z</dcterms:modified>
</cp:coreProperties>
</file>